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401" r:id="rId5"/>
    <p:sldId id="512" r:id="rId6"/>
    <p:sldId id="777" r:id="rId7"/>
    <p:sldId id="784" r:id="rId8"/>
    <p:sldId id="778" r:id="rId9"/>
    <p:sldId id="788" r:id="rId10"/>
    <p:sldId id="785" r:id="rId11"/>
    <p:sldId id="786" r:id="rId12"/>
    <p:sldId id="787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050"/>
    <a:srgbClr val="F0821E"/>
    <a:srgbClr val="FAFAFA"/>
    <a:srgbClr val="E1E1E1"/>
    <a:srgbClr val="3C3C3C"/>
    <a:srgbClr val="F6F6F6"/>
    <a:srgbClr val="F8F8F8"/>
    <a:srgbClr val="464646"/>
    <a:srgbClr val="414141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 autoAdjust="0"/>
    <p:restoredTop sz="76362" autoAdjust="0"/>
  </p:normalViewPr>
  <p:slideViewPr>
    <p:cSldViewPr snapToGrid="0" showGuides="1">
      <p:cViewPr>
        <p:scale>
          <a:sx n="135" d="100"/>
          <a:sy n="135" d="100"/>
        </p:scale>
        <p:origin x="176" y="-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notesViewPr>
    <p:cSldViewPr snapToGrid="0">
      <p:cViewPr varScale="1">
        <p:scale>
          <a:sx n="172" d="100"/>
          <a:sy n="172" d="100"/>
        </p:scale>
        <p:origin x="140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2DBE0-E4DB-4E30-8F4B-2385B2076902}" type="datetimeFigureOut">
              <a:rPr lang="en-US" smtClean="0"/>
              <a:t>6/10/16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BE113-1071-4C9A-93F3-2D57C572F71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3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E113-1071-4C9A-93F3-2D57C572F7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0" y="359899"/>
            <a:ext cx="7955280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0" y="777353"/>
            <a:ext cx="7955280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2"/>
          <p:cNvSpPr txBox="1"/>
          <p:nvPr userDrawn="1"/>
        </p:nvSpPr>
        <p:spPr>
          <a:xfrm>
            <a:off x="5561814" y="4839652"/>
            <a:ext cx="244236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History of Computing, June 16, 2016,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orient="horz" pos="948" userDrawn="1">
          <p15:clr>
            <a:srgbClr val="FBAE40"/>
          </p15:clr>
        </p15:guide>
        <p15:guide id="4" orient="horz" pos="2820" userDrawn="1">
          <p15:clr>
            <a:srgbClr val="FBAE40"/>
          </p15:clr>
        </p15:guide>
        <p15:guide id="5" pos="5165" userDrawn="1">
          <p15:clr>
            <a:srgbClr val="FBAE40"/>
          </p15:clr>
        </p15:guide>
        <p15:guide id="6" pos="59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ith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32613" y="336852"/>
            <a:ext cx="4174807" cy="446979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1" y="359899"/>
            <a:ext cx="3376278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1" y="777353"/>
            <a:ext cx="3376278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ith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21225" y="359899"/>
            <a:ext cx="3825876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1224" y="777353"/>
            <a:ext cx="3825877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733924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35281" y="336852"/>
            <a:ext cx="3690620" cy="446979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38875" y="4839652"/>
            <a:ext cx="17653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HCI-VL, </a:t>
            </a:r>
            <a:r>
              <a:rPr lang="en-US" sz="900" b="0" dirty="0" err="1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Uni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88496" y="3395346"/>
            <a:ext cx="2013792" cy="140750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791094" y="3395346"/>
            <a:ext cx="2013792" cy="140750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41712" y="1865456"/>
            <a:ext cx="2013792" cy="140750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791094" y="327772"/>
            <a:ext cx="2013792" cy="140750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35280" y="1865456"/>
            <a:ext cx="2013792" cy="140750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488496" y="327772"/>
            <a:ext cx="2013792" cy="140750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88496" y="3395346"/>
            <a:ext cx="2013792" cy="140750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791094" y="3395346"/>
            <a:ext cx="2013792" cy="140750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41712" y="1865456"/>
            <a:ext cx="2013792" cy="140750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791094" y="327772"/>
            <a:ext cx="2013792" cy="140750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0" y="557611"/>
            <a:ext cx="3907928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0" y="975065"/>
            <a:ext cx="3907928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8" name="Rectangle 57"/>
          <p:cNvSpPr/>
          <p:nvPr userDrawn="1"/>
        </p:nvSpPr>
        <p:spPr>
          <a:xfrm>
            <a:off x="607060" y="1232092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32614" y="336853"/>
            <a:ext cx="2010380" cy="21701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97040" y="336853"/>
            <a:ext cx="2010380" cy="21701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32614" y="2636521"/>
            <a:ext cx="2010380" cy="21701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97040" y="2636521"/>
            <a:ext cx="2010380" cy="21701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1" y="359899"/>
            <a:ext cx="3376278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1" y="777353"/>
            <a:ext cx="3376278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5925" y="1586376"/>
            <a:ext cx="3659187" cy="281359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0" y="359899"/>
            <a:ext cx="7955280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0" y="777353"/>
            <a:ext cx="7955280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8875" y="4839652"/>
            <a:ext cx="17653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HCI-VL, </a:t>
            </a:r>
            <a:r>
              <a:rPr lang="en-US" sz="900" b="0" dirty="0" err="1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Uni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92903" y="1586376"/>
            <a:ext cx="3659187" cy="281359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0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5326" y="1586376"/>
            <a:ext cx="2328738" cy="281359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0" y="359899"/>
            <a:ext cx="7955280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0" y="777353"/>
            <a:ext cx="7955280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8875" y="4839652"/>
            <a:ext cx="17653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HCI-VL, </a:t>
            </a:r>
            <a:r>
              <a:rPr lang="en-US" sz="900" b="0" dirty="0" err="1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Uni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07631" y="1586376"/>
            <a:ext cx="2328738" cy="281359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42001" y="1586376"/>
            <a:ext cx="2328738" cy="281359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Pro Pag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0" y="359899"/>
            <a:ext cx="7955280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0" y="777353"/>
            <a:ext cx="7955280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8875" y="4839652"/>
            <a:ext cx="17653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HCI-VL, </a:t>
            </a:r>
            <a:r>
              <a:rPr lang="en-US" sz="900" b="0" dirty="0" err="1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Uni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 Siegen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44999" y="1797020"/>
            <a:ext cx="3563938" cy="222729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Pag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0" y="359899"/>
            <a:ext cx="7955280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0" y="777353"/>
            <a:ext cx="7955280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8875" y="4839652"/>
            <a:ext cx="17653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Public PowerPoint Template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7438" y="1729223"/>
            <a:ext cx="2940812" cy="175692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&amp; iPhone Pag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0" y="359899"/>
            <a:ext cx="7955280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0" y="777353"/>
            <a:ext cx="7955280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8875" y="4839652"/>
            <a:ext cx="17653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HCI-VL, </a:t>
            </a:r>
            <a:r>
              <a:rPr lang="en-US" sz="900" b="0" dirty="0" err="1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Uni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53163" y="1790565"/>
            <a:ext cx="1821656" cy="242186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63808" y="2833630"/>
            <a:ext cx="791736" cy="141452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6" name="TextBox 12"/>
          <p:cNvSpPr txBox="1"/>
          <p:nvPr userDrawn="1"/>
        </p:nvSpPr>
        <p:spPr>
          <a:xfrm>
            <a:off x="5561814" y="4839652"/>
            <a:ext cx="244236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History of Computing, June 16, 2016,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istic iPhone Pag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238875" y="4839652"/>
            <a:ext cx="17653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HCI-VL, </a:t>
            </a:r>
            <a:r>
              <a:rPr lang="en-US" sz="900" b="0" dirty="0" err="1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Uni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35050" y="1209676"/>
            <a:ext cx="1539875" cy="27336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275056" y="799047"/>
            <a:ext cx="5274584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75056" y="1216501"/>
            <a:ext cx="5274584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287756" y="1473528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istic iPhone Page 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21918" y="1740694"/>
            <a:ext cx="1316832" cy="23479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0" y="359899"/>
            <a:ext cx="7955280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0" y="777353"/>
            <a:ext cx="7955280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8875" y="4839652"/>
            <a:ext cx="17653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HCI-VL, </a:t>
            </a:r>
            <a:r>
              <a:rPr lang="en-US" sz="900" b="0" dirty="0" err="1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Uni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Realsitic iPhone Pag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594360" y="359899"/>
            <a:ext cx="7955280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 userDrawn="1">
            <p:ph type="body" sz="quarter" idx="11"/>
          </p:nvPr>
        </p:nvSpPr>
        <p:spPr>
          <a:xfrm>
            <a:off x="594360" y="777353"/>
            <a:ext cx="7955280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8875" y="4839652"/>
            <a:ext cx="17653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HCI-VL, </a:t>
            </a:r>
            <a:r>
              <a:rPr lang="en-US" sz="900" b="0" dirty="0" err="1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Uni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72278" y="2002631"/>
            <a:ext cx="1026319" cy="182165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38372" y="2002631"/>
            <a:ext cx="1026319" cy="182165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7074" y="1766887"/>
            <a:ext cx="1214438" cy="21717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ctor iPhone Page 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238875" y="4839652"/>
            <a:ext cx="17653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HCI-VL, </a:t>
            </a:r>
            <a:r>
              <a:rPr lang="en-US" sz="900" b="0" dirty="0" err="1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Uni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47750" y="1371600"/>
            <a:ext cx="1471613" cy="232886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275056" y="799047"/>
            <a:ext cx="5274584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75056" y="1216501"/>
            <a:ext cx="5274584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287756" y="1473528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ctor iPhone Page 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45731" y="1843880"/>
            <a:ext cx="1266826" cy="200263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0" y="359899"/>
            <a:ext cx="7955280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0" y="777353"/>
            <a:ext cx="7955280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8875" y="4839652"/>
            <a:ext cx="17653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HCI-VL, </a:t>
            </a:r>
            <a:r>
              <a:rPr lang="en-US" sz="900" b="0" dirty="0" err="1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Uni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Project in LCD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87246" y="1704340"/>
            <a:ext cx="3159125" cy="19304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0" y="359899"/>
            <a:ext cx="7955280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0" y="777353"/>
            <a:ext cx="7955280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8875" y="4839652"/>
            <a:ext cx="17653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HCI-VL, </a:t>
            </a:r>
            <a:r>
              <a:rPr lang="en-US" sz="900" b="0" dirty="0" err="1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Uni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35280" y="335566"/>
            <a:ext cx="8473440" cy="36207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295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295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997869" y="1435894"/>
            <a:ext cx="1388270" cy="219144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295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997869" y="1435894"/>
            <a:ext cx="1388270" cy="219144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2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0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288" userDrawn="1">
          <p15:clr>
            <a:srgbClr val="FBAE40"/>
          </p15:clr>
        </p15:guide>
        <p15:guide id="4" orient="horz" pos="29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8871" y="787124"/>
            <a:ext cx="1783006" cy="1785296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8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2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Timelin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70620" y="1643062"/>
            <a:ext cx="2652712" cy="13574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730082" y="2009951"/>
            <a:ext cx="2652712" cy="13574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0" y="359899"/>
            <a:ext cx="7955280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0" y="777353"/>
            <a:ext cx="7955280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561814" y="4839652"/>
            <a:ext cx="244236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History of Computing, June 16, 2016,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Timelin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70620" y="795144"/>
            <a:ext cx="2652712" cy="13574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730082" y="1564678"/>
            <a:ext cx="2652712" cy="13574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8" name="TextBox 12"/>
          <p:cNvSpPr txBox="1"/>
          <p:nvPr userDrawn="1"/>
        </p:nvSpPr>
        <p:spPr>
          <a:xfrm>
            <a:off x="5561814" y="4839652"/>
            <a:ext cx="244236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History of Computing, June 16, 2016,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0" y="359899"/>
            <a:ext cx="7955280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0" y="777353"/>
            <a:ext cx="7955280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55200" y="1557338"/>
            <a:ext cx="1609700" cy="15371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728897" y="1557338"/>
            <a:ext cx="1609700" cy="15371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802594" y="1557338"/>
            <a:ext cx="1609700" cy="15371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876290" y="1557338"/>
            <a:ext cx="1609700" cy="15371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2"/>
          <p:cNvSpPr txBox="1"/>
          <p:nvPr userDrawn="1"/>
        </p:nvSpPr>
        <p:spPr>
          <a:xfrm>
            <a:off x="5561814" y="4839652"/>
            <a:ext cx="244236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History of Computing, June 16, 2016,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2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0" y="359899"/>
            <a:ext cx="7955280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0" y="777353"/>
            <a:ext cx="7955280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458080" y="1554480"/>
            <a:ext cx="1554480" cy="155448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794760" y="1554480"/>
            <a:ext cx="1554480" cy="155448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31440" y="1554480"/>
            <a:ext cx="1554480" cy="155448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2"/>
          <p:cNvSpPr txBox="1"/>
          <p:nvPr userDrawn="1"/>
        </p:nvSpPr>
        <p:spPr>
          <a:xfrm>
            <a:off x="5561814" y="4839652"/>
            <a:ext cx="244236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History of Computing, June 16, 2016,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Full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99438" y="4776788"/>
            <a:ext cx="350202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0" y="359899"/>
            <a:ext cx="7955280" cy="362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 cap="none" spc="0" baseline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0" y="777353"/>
            <a:ext cx="7955280" cy="1696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cap="none" baseline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4839652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00" b="0" smtClean="0">
                <a:solidFill>
                  <a:schemeClr val="bg1"/>
                </a:solidFill>
                <a:latin typeface="Lato" panose="020F0502020204030203" pitchFamily="34" charset="0"/>
              </a:rPr>
              <a:pPr algn="ctr"/>
              <a:t>‹Nr.›</a:t>
            </a:fld>
            <a:endParaRPr lang="en-US" sz="900" b="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034380"/>
            <a:ext cx="33832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8875" y="4839652"/>
            <a:ext cx="17653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HCI-VL, </a:t>
            </a:r>
            <a:r>
              <a:rPr lang="en-US" sz="900" b="0" dirty="0" err="1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Uni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 Siegen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89299" y="1489075"/>
            <a:ext cx="836448" cy="83644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571538" y="1489075"/>
            <a:ext cx="836448" cy="83644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153776" y="1489075"/>
            <a:ext cx="836448" cy="83644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736016" y="1489075"/>
            <a:ext cx="836448" cy="83644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318254" y="1489075"/>
            <a:ext cx="836448" cy="83644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989299" y="3126577"/>
            <a:ext cx="836448" cy="83644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571538" y="3126577"/>
            <a:ext cx="836448" cy="83644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153776" y="3126577"/>
            <a:ext cx="836448" cy="83644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736016" y="3126577"/>
            <a:ext cx="836448" cy="83644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18254" y="3126577"/>
            <a:ext cx="836448" cy="83644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53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4" r:id="rId3"/>
    <p:sldLayoutId id="2147483668" r:id="rId4"/>
    <p:sldLayoutId id="2147483688" r:id="rId5"/>
    <p:sldLayoutId id="2147483689" r:id="rId6"/>
    <p:sldLayoutId id="2147483669" r:id="rId7"/>
    <p:sldLayoutId id="2147483670" r:id="rId8"/>
    <p:sldLayoutId id="2147483672" r:id="rId9"/>
    <p:sldLayoutId id="2147483671" r:id="rId10"/>
    <p:sldLayoutId id="2147483674" r:id="rId11"/>
    <p:sldLayoutId id="2147483690" r:id="rId12"/>
    <p:sldLayoutId id="2147483683" r:id="rId13"/>
    <p:sldLayoutId id="2147483680" r:id="rId14"/>
    <p:sldLayoutId id="2147483681" r:id="rId15"/>
    <p:sldLayoutId id="2147483682" r:id="rId16"/>
    <p:sldLayoutId id="2147483684" r:id="rId17"/>
    <p:sldLayoutId id="2147483685" r:id="rId18"/>
    <p:sldLayoutId id="2147483686" r:id="rId19"/>
    <p:sldLayoutId id="2147483687" r:id="rId20"/>
    <p:sldLayoutId id="2147483692" r:id="rId21"/>
    <p:sldLayoutId id="2147483677" r:id="rId22"/>
    <p:sldLayoutId id="2147483676" r:id="rId23"/>
    <p:sldLayoutId id="2147483675" r:id="rId24"/>
    <p:sldLayoutId id="2147483678" r:id="rId25"/>
    <p:sldLayoutId id="2147483679" r:id="rId26"/>
    <p:sldLayoutId id="2147483666" r:id="rId27"/>
    <p:sldLayoutId id="2147483667" r:id="rId28"/>
    <p:sldLayoutId id="2147483691" r:id="rId29"/>
  </p:sldLayoutIdLst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92402" y="3031506"/>
            <a:ext cx="3699933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  <a:spcAft>
                <a:spcPts val="1200"/>
              </a:spcAft>
            </a:pPr>
            <a:r>
              <a:rPr lang="en-US" sz="1300" b="1" spc="50" dirty="0" smtClean="0">
                <a:solidFill>
                  <a:schemeClr val="tx2"/>
                </a:solidFill>
                <a:latin typeface="Lato" panose="020F0502020204030203" pitchFamily="34" charset="0"/>
              </a:rPr>
              <a:t>History of Computing</a:t>
            </a:r>
            <a:r>
              <a:rPr lang="en-US" sz="1300" b="1" spc="50" smtClean="0">
                <a:solidFill>
                  <a:schemeClr val="tx2"/>
                </a:solidFill>
                <a:latin typeface="Lato" panose="020F0502020204030203" pitchFamily="34" charset="0"/>
              </a:rPr>
              <a:t>, Siegen, June 10, 2016</a:t>
            </a:r>
            <a:endParaRPr lang="en-US" sz="1300" b="1" spc="50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98842"/>
            <a:ext cx="914400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accent1"/>
                </a:solidFill>
                <a:latin typeface="Lato" panose="020F0502020204030203" pitchFamily="34" charset="0"/>
              </a:rPr>
              <a:t>Learning from history</a:t>
            </a:r>
            <a:r>
              <a:rPr lang="en-US" sz="3400" b="1" smtClean="0">
                <a:solidFill>
                  <a:schemeClr val="accent1"/>
                </a:solidFill>
                <a:latin typeface="Lato" panose="020F0502020204030203" pitchFamily="34" charset="0"/>
              </a:rPr>
              <a:t>: </a:t>
            </a:r>
            <a:br>
              <a:rPr lang="en-US" sz="3400" b="1" smtClean="0">
                <a:solidFill>
                  <a:schemeClr val="accent1"/>
                </a:solidFill>
                <a:latin typeface="Lato" panose="020F0502020204030203" pitchFamily="34" charset="0"/>
              </a:rPr>
            </a:br>
            <a:r>
              <a:rPr lang="en-US" sz="3400" b="1" smtClean="0">
                <a:solidFill>
                  <a:schemeClr val="accent1"/>
                </a:solidFill>
                <a:latin typeface="Lato" panose="020F0502020204030203" pitchFamily="34" charset="0"/>
              </a:rPr>
              <a:t>Arenas in </a:t>
            </a:r>
            <a:r>
              <a:rPr lang="en-US" sz="3400" b="1" dirty="0" smtClean="0">
                <a:solidFill>
                  <a:schemeClr val="accent1"/>
                </a:solidFill>
                <a:latin typeface="Lato" panose="020F0502020204030203" pitchFamily="34" charset="0"/>
              </a:rPr>
              <a:t>Computer Science</a:t>
            </a:r>
            <a:endParaRPr lang="en-US" sz="3400" b="1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95135" y="3385033"/>
            <a:ext cx="2553730" cy="542970"/>
            <a:chOff x="3295135" y="3415184"/>
            <a:chExt cx="2553730" cy="319196"/>
          </a:xfrm>
        </p:grpSpPr>
        <p:sp>
          <p:nvSpPr>
            <p:cNvPr id="19" name="Rectangle 18"/>
            <p:cNvSpPr/>
            <p:nvPr/>
          </p:nvSpPr>
          <p:spPr>
            <a:xfrm>
              <a:off x="3295135" y="3415184"/>
              <a:ext cx="2553730" cy="3191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9013" y="3473380"/>
              <a:ext cx="2085975" cy="2110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 dirty="0" err="1" smtClean="0">
                  <a:solidFill>
                    <a:schemeClr val="bg1"/>
                  </a:solidFill>
                  <a:latin typeface="Lato" panose="020F0502020204030203" pitchFamily="34" charset="0"/>
                </a:rPr>
                <a:t>Volkmar</a:t>
              </a:r>
              <a:r>
                <a:rPr lang="en-US" sz="120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" panose="020F0502020204030203" pitchFamily="34" charset="0"/>
                </a:rPr>
                <a:t>Pipek</a:t>
              </a:r>
              <a:r>
                <a:rPr lang="en-US" sz="120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,</a:t>
              </a:r>
              <a:br>
                <a:rPr lang="en-US" sz="120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University of Siegen</a:t>
              </a:r>
              <a:endParaRPr lang="en-US" sz="12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70568" y="2402501"/>
            <a:ext cx="594360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Innovation is never looking back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64821" y="4107282"/>
            <a:ext cx="472957" cy="472958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35522" y="4107282"/>
            <a:ext cx="472957" cy="472958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906224" y="4107282"/>
            <a:ext cx="472957" cy="472958"/>
          </a:xfrm>
          <a:prstGeom prst="ellipse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7072" y="1010123"/>
            <a:ext cx="8465270" cy="1342967"/>
          </a:xfrm>
          <a:prstGeom prst="rect">
            <a:avLst/>
          </a:prstGeom>
          <a:noFill/>
          <a:ln w="1524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71" y="4176732"/>
            <a:ext cx="313866" cy="31475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343400" y="2142940"/>
            <a:ext cx="457200" cy="18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41" y="4288076"/>
            <a:ext cx="428308" cy="1216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32" y="4264501"/>
            <a:ext cx="435740" cy="1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3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History of Computer Science: </a:t>
            </a:r>
            <a:r>
              <a:rPr lang="en-US" dirty="0" smtClean="0">
                <a:solidFill>
                  <a:schemeClr val="tx1"/>
                </a:solidFill>
              </a:rPr>
              <a:t>The usual narratives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came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11618" r="935" b="22592"/>
          <a:stretch/>
        </p:blipFill>
        <p:spPr>
          <a:xfrm>
            <a:off x="295690" y="1194622"/>
            <a:ext cx="2652712" cy="1357463"/>
          </a:xfrm>
        </p:spPr>
      </p:pic>
      <p:pic>
        <p:nvPicPr>
          <p:cNvPr id="25" name="Picture Placeholder 2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1" b="14871"/>
          <a:stretch>
            <a:fillRect/>
          </a:stretch>
        </p:blipFill>
        <p:spPr>
          <a:xfrm>
            <a:off x="2668991" y="1666472"/>
            <a:ext cx="2652712" cy="1357463"/>
          </a:xfrm>
        </p:spPr>
      </p:pic>
      <p:sp>
        <p:nvSpPr>
          <p:cNvPr id="24" name="Rectangle 23"/>
          <p:cNvSpPr/>
          <p:nvPr/>
        </p:nvSpPr>
        <p:spPr>
          <a:xfrm>
            <a:off x="-49981" y="4903405"/>
            <a:ext cx="4045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Abb. links: Clemens Pfeiffer – </a:t>
            </a:r>
            <a:r>
              <a:rPr lang="en-US" sz="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Zuse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 Z4 - </a:t>
            </a:r>
            <a:r>
              <a:rPr lang="tr-T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CC BY 2.5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b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</a:b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Abb. </a:t>
            </a:r>
            <a:r>
              <a:rPr lang="en-US" sz="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rechts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: </a:t>
            </a:r>
            <a:r>
              <a:rPr lang="en-US" sz="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Joi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 Ito – SAGE - </a:t>
            </a:r>
            <a:r>
              <a:rPr lang="tr-T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CC BY 2.0</a:t>
            </a: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26" name="Picture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5" b="13159"/>
          <a:stretch/>
        </p:blipFill>
        <p:spPr>
          <a:xfrm>
            <a:off x="497393" y="2446853"/>
            <a:ext cx="2652712" cy="1358900"/>
          </a:xfrm>
          <a:prstGeom prst="rect">
            <a:avLst/>
          </a:prstGeom>
        </p:spPr>
      </p:pic>
      <p:pic>
        <p:nvPicPr>
          <p:cNvPr id="28" name="Bildplatzhalter 2"/>
          <p:cNvPicPr>
            <a:picLocks noChangeAspect="1"/>
          </p:cNvPicPr>
          <p:nvPr/>
        </p:nvPicPr>
        <p:blipFill rotWithShape="1">
          <a:blip r:embed="rId5"/>
          <a:srcRect t="-12" b="-12"/>
          <a:stretch/>
        </p:blipFill>
        <p:spPr>
          <a:xfrm>
            <a:off x="6007420" y="862197"/>
            <a:ext cx="2542220" cy="3414409"/>
          </a:xfrm>
          <a:prstGeom prst="rect">
            <a:avLst/>
          </a:prstGeom>
        </p:spPr>
      </p:pic>
      <p:pic>
        <p:nvPicPr>
          <p:cNvPr id="29" name="Picture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50" y="2982951"/>
            <a:ext cx="1354154" cy="1015616"/>
          </a:xfrm>
          <a:prstGeom prst="rect">
            <a:avLst/>
          </a:prstGeom>
        </p:spPr>
      </p:pic>
      <p:pic>
        <p:nvPicPr>
          <p:cNvPr id="27" name="Picture Placeholder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1" b="21541"/>
          <a:stretch>
            <a:fillRect/>
          </a:stretch>
        </p:blipFill>
        <p:spPr>
          <a:xfrm>
            <a:off x="6833124" y="3274119"/>
            <a:ext cx="1834954" cy="939988"/>
          </a:xfrm>
          <a:prstGeom prst="rect">
            <a:avLst/>
          </a:prstGeom>
        </p:spPr>
      </p:pic>
      <p:pic>
        <p:nvPicPr>
          <p:cNvPr id="31" name="Picture Placeholder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7" b="11587"/>
          <a:stretch>
            <a:fillRect/>
          </a:stretch>
        </p:blipFill>
        <p:spPr>
          <a:xfrm>
            <a:off x="2729597" y="3959954"/>
            <a:ext cx="1640677" cy="938108"/>
          </a:xfrm>
          <a:prstGeom prst="rect">
            <a:avLst/>
          </a:prstGeom>
        </p:spPr>
      </p:pic>
      <p:pic>
        <p:nvPicPr>
          <p:cNvPr id="32" name="Picture Placeholder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4" b="11784"/>
          <a:stretch>
            <a:fillRect/>
          </a:stretch>
        </p:blipFill>
        <p:spPr>
          <a:xfrm>
            <a:off x="76108" y="3514618"/>
            <a:ext cx="2652712" cy="1357463"/>
          </a:xfrm>
          <a:prstGeom prst="rect">
            <a:avLst/>
          </a:prstGeom>
        </p:spPr>
      </p:pic>
      <p:pic>
        <p:nvPicPr>
          <p:cNvPr id="30" name="Picture Placeholder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99" t="650" r="-19699" b="650"/>
          <a:stretch/>
        </p:blipFill>
        <p:spPr>
          <a:xfrm>
            <a:off x="3904707" y="3235716"/>
            <a:ext cx="1984275" cy="10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4360" y="298088"/>
            <a:ext cx="7955280" cy="36287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Hidden arenas: </a:t>
            </a: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odeling an </a:t>
            </a:r>
            <a:r>
              <a:rPr lang="en-US" dirty="0" err="1" smtClean="0">
                <a:solidFill>
                  <a:schemeClr val="tx1"/>
                </a:solidFill>
              </a:rPr>
              <a:t>unanticipable</a:t>
            </a:r>
            <a:r>
              <a:rPr lang="en-US" dirty="0" smtClean="0">
                <a:solidFill>
                  <a:schemeClr val="tx1"/>
                </a:solidFill>
              </a:rPr>
              <a:t> world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development of the Coordinator (1988) and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Suchman’s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fundamental criticis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1618060" y="1470583"/>
            <a:ext cx="5754291" cy="2874169"/>
            <a:chOff x="433" y="1680"/>
            <a:chExt cx="4833" cy="2414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433" y="1960"/>
              <a:ext cx="1008" cy="336"/>
              <a:chOff x="480" y="1248"/>
              <a:chExt cx="1008" cy="336"/>
            </a:xfrm>
          </p:grpSpPr>
          <p:sp>
            <p:nvSpPr>
              <p:cNvPr id="65" name="Oval 4"/>
              <p:cNvSpPr>
                <a:spLocks noChangeArrowheads="1"/>
              </p:cNvSpPr>
              <p:nvPr/>
            </p:nvSpPr>
            <p:spPr bwMode="auto">
              <a:xfrm>
                <a:off x="480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altLang="de-DE"/>
                  <a:t>1</a:t>
                </a:r>
              </a:p>
            </p:txBody>
          </p:sp>
          <p:sp>
            <p:nvSpPr>
              <p:cNvPr id="66" name="Line 5"/>
              <p:cNvSpPr>
                <a:spLocks noChangeShapeType="1"/>
              </p:cNvSpPr>
              <p:nvPr/>
            </p:nvSpPr>
            <p:spPr bwMode="auto">
              <a:xfrm>
                <a:off x="816" y="1392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sz="1013"/>
              </a:p>
            </p:txBody>
          </p:sp>
          <p:sp>
            <p:nvSpPr>
              <p:cNvPr id="67" name="Text Box 6"/>
              <p:cNvSpPr txBox="1">
                <a:spLocks noChangeArrowheads="1"/>
              </p:cNvSpPr>
              <p:nvPr/>
            </p:nvSpPr>
            <p:spPr bwMode="auto">
              <a:xfrm>
                <a:off x="890" y="1248"/>
                <a:ext cx="471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altLang="de-DE" sz="1050"/>
                  <a:t>A:Request</a:t>
                </a:r>
              </a:p>
            </p:txBody>
          </p:sp>
        </p:grpSp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408" y="1960"/>
              <a:ext cx="1287" cy="2064"/>
              <a:chOff x="1455" y="1248"/>
              <a:chExt cx="1287" cy="2064"/>
            </a:xfrm>
          </p:grpSpPr>
          <p:sp>
            <p:nvSpPr>
              <p:cNvPr id="50" name="Oval 8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altLang="de-DE"/>
                  <a:t>2</a:t>
                </a:r>
              </a:p>
            </p:txBody>
          </p:sp>
          <p:sp>
            <p:nvSpPr>
              <p:cNvPr id="51" name="Oval 9"/>
              <p:cNvSpPr>
                <a:spLocks noChangeArrowheads="1"/>
              </p:cNvSpPr>
              <p:nvPr/>
            </p:nvSpPr>
            <p:spPr bwMode="auto">
              <a:xfrm>
                <a:off x="2064" y="2112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altLang="de-DE"/>
                  <a:t>6</a:t>
                </a:r>
              </a:p>
            </p:txBody>
          </p:sp>
          <p:sp>
            <p:nvSpPr>
              <p:cNvPr id="52" name="Oval 10"/>
              <p:cNvSpPr>
                <a:spLocks noChangeArrowheads="1"/>
              </p:cNvSpPr>
              <p:nvPr/>
            </p:nvSpPr>
            <p:spPr bwMode="auto">
              <a:xfrm>
                <a:off x="1488" y="2976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altLang="de-DE"/>
                  <a:t>8</a:t>
                </a:r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sz="1013"/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1680" y="1584"/>
                <a:ext cx="0" cy="13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sz="1013"/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1728" y="1536"/>
                <a:ext cx="384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sz="1013"/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H="1" flipV="1">
                <a:off x="1824" y="1488"/>
                <a:ext cx="384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sz="1013"/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 flipH="1">
                <a:off x="1776" y="2448"/>
                <a:ext cx="384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sz="1013"/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 flipV="1">
                <a:off x="2304" y="1536"/>
                <a:ext cx="432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sz="1013"/>
              </a:p>
            </p:txBody>
          </p:sp>
          <p:sp>
            <p:nvSpPr>
              <p:cNvPr id="59" name="Text Box 17"/>
              <p:cNvSpPr txBox="1">
                <a:spLocks noChangeArrowheads="1"/>
              </p:cNvSpPr>
              <p:nvPr/>
            </p:nvSpPr>
            <p:spPr bwMode="auto">
              <a:xfrm>
                <a:off x="1994" y="1248"/>
                <a:ext cx="464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de-DE" altLang="de-DE" sz="1050"/>
                  <a:t>B:Promise</a:t>
                </a:r>
              </a:p>
            </p:txBody>
          </p:sp>
          <p:sp>
            <p:nvSpPr>
              <p:cNvPr id="60" name="Text Box 18"/>
              <p:cNvSpPr txBox="1">
                <a:spLocks noChangeArrowheads="1"/>
              </p:cNvSpPr>
              <p:nvPr/>
            </p:nvSpPr>
            <p:spPr bwMode="auto">
              <a:xfrm>
                <a:off x="1455" y="2272"/>
                <a:ext cx="459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1050"/>
                  <a:t>B: Decline</a:t>
                </a:r>
              </a:p>
              <a:p>
                <a:r>
                  <a:rPr lang="de-DE" altLang="de-DE" sz="1050"/>
                  <a:t>A: Cancel</a:t>
                </a:r>
              </a:p>
            </p:txBody>
          </p:sp>
          <p:sp>
            <p:nvSpPr>
              <p:cNvPr id="61" name="Text Box 19"/>
              <p:cNvSpPr txBox="1">
                <a:spLocks noChangeArrowheads="1"/>
              </p:cNvSpPr>
              <p:nvPr/>
            </p:nvSpPr>
            <p:spPr bwMode="auto">
              <a:xfrm>
                <a:off x="1824" y="2592"/>
                <a:ext cx="425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1050"/>
                  <a:t>B: Cancel</a:t>
                </a:r>
              </a:p>
              <a:p>
                <a:r>
                  <a:rPr lang="de-DE" altLang="de-DE" sz="1050"/>
                  <a:t>A: Cancel</a:t>
                </a:r>
              </a:p>
            </p:txBody>
          </p:sp>
          <p:sp>
            <p:nvSpPr>
              <p:cNvPr id="62" name="Text Box 20"/>
              <p:cNvSpPr txBox="1">
                <a:spLocks noChangeArrowheads="1"/>
              </p:cNvSpPr>
              <p:nvPr/>
            </p:nvSpPr>
            <p:spPr bwMode="auto">
              <a:xfrm>
                <a:off x="1728" y="1968"/>
                <a:ext cx="489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1050"/>
                  <a:t>B: Counter</a:t>
                </a:r>
              </a:p>
            </p:txBody>
          </p:sp>
          <p:sp>
            <p:nvSpPr>
              <p:cNvPr id="63" name="Text Box 21"/>
              <p:cNvSpPr txBox="1">
                <a:spLocks noChangeArrowheads="1"/>
              </p:cNvSpPr>
              <p:nvPr/>
            </p:nvSpPr>
            <p:spPr bwMode="auto">
              <a:xfrm>
                <a:off x="1824" y="1776"/>
                <a:ext cx="493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1050"/>
                  <a:t>A: Counter</a:t>
                </a:r>
              </a:p>
            </p:txBody>
          </p:sp>
          <p:sp>
            <p:nvSpPr>
              <p:cNvPr id="64" name="Text Box 22"/>
              <p:cNvSpPr txBox="1">
                <a:spLocks noChangeArrowheads="1"/>
              </p:cNvSpPr>
              <p:nvPr/>
            </p:nvSpPr>
            <p:spPr bwMode="auto">
              <a:xfrm>
                <a:off x="2304" y="1632"/>
                <a:ext cx="438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1050"/>
                  <a:t>A: Accept</a:t>
                </a:r>
              </a:p>
            </p:txBody>
          </p:sp>
        </p:grpSp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2880" y="1680"/>
              <a:ext cx="2353" cy="616"/>
              <a:chOff x="2927" y="968"/>
              <a:chExt cx="2353" cy="616"/>
            </a:xfrm>
          </p:grpSpPr>
          <p:sp>
            <p:nvSpPr>
              <p:cNvPr id="44" name="Oval 24"/>
              <p:cNvSpPr>
                <a:spLocks noChangeArrowheads="1"/>
              </p:cNvSpPr>
              <p:nvPr/>
            </p:nvSpPr>
            <p:spPr bwMode="auto">
              <a:xfrm>
                <a:off x="3840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altLang="de-DE"/>
                  <a:t>4</a:t>
                </a:r>
              </a:p>
            </p:txBody>
          </p:sp>
          <p:sp>
            <p:nvSpPr>
              <p:cNvPr id="45" name="Oval 25"/>
              <p:cNvSpPr>
                <a:spLocks noChangeArrowheads="1"/>
              </p:cNvSpPr>
              <p:nvPr/>
            </p:nvSpPr>
            <p:spPr bwMode="auto">
              <a:xfrm>
                <a:off x="4944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altLang="de-DE"/>
                  <a:t>5</a:t>
                </a:r>
              </a:p>
            </p:txBody>
          </p:sp>
          <p:cxnSp>
            <p:nvCxnSpPr>
              <p:cNvPr id="46" name="AutoShape 26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3407" y="811"/>
                <a:ext cx="1" cy="962"/>
              </a:xfrm>
              <a:prstGeom prst="curvedConnector3">
                <a:avLst>
                  <a:gd name="adj1" fmla="val -1870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27"/>
              <p:cNvCxnSpPr>
                <a:cxnSpLocks noChangeShapeType="1"/>
              </p:cNvCxnSpPr>
              <p:nvPr/>
            </p:nvCxnSpPr>
            <p:spPr bwMode="auto">
              <a:xfrm>
                <a:off x="4182" y="1416"/>
                <a:ext cx="744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48" name="Text Box 28"/>
              <p:cNvSpPr txBox="1">
                <a:spLocks noChangeArrowheads="1"/>
              </p:cNvSpPr>
              <p:nvPr/>
            </p:nvSpPr>
            <p:spPr bwMode="auto">
              <a:xfrm>
                <a:off x="3120" y="968"/>
                <a:ext cx="582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1050"/>
                  <a:t>A: Decline</a:t>
                </a:r>
              </a:p>
              <a:p>
                <a:r>
                  <a:rPr lang="de-DE" altLang="de-DE" sz="1050"/>
                  <a:t>    Report	</a:t>
                </a:r>
              </a:p>
            </p:txBody>
          </p:sp>
          <p:sp>
            <p:nvSpPr>
              <p:cNvPr id="49" name="Text Box 29"/>
              <p:cNvSpPr txBox="1">
                <a:spLocks noChangeArrowheads="1"/>
              </p:cNvSpPr>
              <p:nvPr/>
            </p:nvSpPr>
            <p:spPr bwMode="auto">
              <a:xfrm>
                <a:off x="4224" y="1152"/>
                <a:ext cx="522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1050"/>
                  <a:t>A:Declare</a:t>
                </a:r>
              </a:p>
              <a:p>
                <a:r>
                  <a:rPr lang="de-DE" altLang="de-DE" sz="1050"/>
                  <a:t>   Complete</a:t>
                </a:r>
              </a:p>
            </p:txBody>
          </p:sp>
        </p:grpSp>
        <p:grpSp>
          <p:nvGrpSpPr>
            <p:cNvPr id="21" name="Group 30"/>
            <p:cNvGrpSpPr>
              <a:grpSpLocks/>
            </p:cNvGrpSpPr>
            <p:nvPr/>
          </p:nvGrpSpPr>
          <p:grpSpPr bwMode="auto">
            <a:xfrm>
              <a:off x="2593" y="1960"/>
              <a:ext cx="1673" cy="2064"/>
              <a:chOff x="2640" y="1248"/>
              <a:chExt cx="1673" cy="2064"/>
            </a:xfrm>
          </p:grpSpPr>
          <p:sp>
            <p:nvSpPr>
              <p:cNvPr id="23" name="Text Box 31"/>
              <p:cNvSpPr txBox="1">
                <a:spLocks noChangeArrowheads="1"/>
              </p:cNvSpPr>
              <p:nvPr/>
            </p:nvSpPr>
            <p:spPr bwMode="auto">
              <a:xfrm>
                <a:off x="3888" y="2256"/>
                <a:ext cx="425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1050"/>
                  <a:t>A: Cancel</a:t>
                </a:r>
              </a:p>
            </p:txBody>
          </p:sp>
          <p:grpSp>
            <p:nvGrpSpPr>
              <p:cNvPr id="33" name="Group 32"/>
              <p:cNvGrpSpPr>
                <a:grpSpLocks/>
              </p:cNvGrpSpPr>
              <p:nvPr/>
            </p:nvGrpSpPr>
            <p:grpSpPr bwMode="auto">
              <a:xfrm>
                <a:off x="2640" y="1248"/>
                <a:ext cx="1547" cy="2064"/>
                <a:chOff x="2640" y="1248"/>
                <a:chExt cx="1547" cy="2064"/>
              </a:xfrm>
            </p:grpSpPr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>
                  <a:off x="2640" y="1248"/>
                  <a:ext cx="336" cy="33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de-DE" altLang="de-DE"/>
                    <a:t>3</a:t>
                  </a:r>
                </a:p>
              </p:txBody>
            </p:sp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336" cy="33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de-DE" altLang="de-DE" sz="900"/>
                    <a:t>9</a:t>
                  </a:r>
                </a:p>
              </p:txBody>
            </p:sp>
            <p:sp>
              <p:nvSpPr>
                <p:cNvPr id="36" name="Oval 35"/>
                <p:cNvSpPr>
                  <a:spLocks noChangeArrowheads="1"/>
                </p:cNvSpPr>
                <p:nvPr/>
              </p:nvSpPr>
              <p:spPr bwMode="auto">
                <a:xfrm>
                  <a:off x="3408" y="2112"/>
                  <a:ext cx="336" cy="33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de-DE" altLang="de-DE"/>
                    <a:t>7</a:t>
                  </a:r>
                </a:p>
              </p:txBody>
            </p:sp>
            <p:sp>
              <p:nvSpPr>
                <p:cNvPr id="37" name="Line 36"/>
                <p:cNvSpPr>
                  <a:spLocks noChangeShapeType="1"/>
                </p:cNvSpPr>
                <p:nvPr/>
              </p:nvSpPr>
              <p:spPr bwMode="auto">
                <a:xfrm>
                  <a:off x="2976" y="1392"/>
                  <a:ext cx="9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sz="1013"/>
                </a:p>
              </p:txBody>
            </p:sp>
            <p:cxnSp>
              <p:nvCxnSpPr>
                <p:cNvPr id="38" name="AutoShape 37"/>
                <p:cNvCxnSpPr>
                  <a:cxnSpLocks noChangeShapeType="1"/>
                </p:cNvCxnSpPr>
                <p:nvPr/>
              </p:nvCxnSpPr>
              <p:spPr bwMode="auto">
                <a:xfrm>
                  <a:off x="2808" y="1590"/>
                  <a:ext cx="630" cy="1554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" name="AutoShape 38"/>
                <p:cNvCxnSpPr>
                  <a:cxnSpLocks noChangeShapeType="1"/>
                </p:cNvCxnSpPr>
                <p:nvPr/>
              </p:nvCxnSpPr>
              <p:spPr bwMode="auto">
                <a:xfrm>
                  <a:off x="2927" y="1541"/>
                  <a:ext cx="530" cy="602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0" name="AutoShape 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743" y="1590"/>
                  <a:ext cx="265" cy="1417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1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024" y="1392"/>
                  <a:ext cx="1163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altLang="de-DE" sz="1050"/>
                    <a:t>B: Report</a:t>
                  </a:r>
                </a:p>
                <a:p>
                  <a:r>
                    <a:rPr lang="de-DE" altLang="de-DE" sz="1050"/>
                    <a:t>    Completion	</a:t>
                  </a:r>
                </a:p>
              </p:txBody>
            </p:sp>
            <p:sp>
              <p:nvSpPr>
                <p:cNvPr id="4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120" y="1824"/>
                  <a:ext cx="421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altLang="de-DE" sz="1050"/>
                    <a:t>B: Cancel</a:t>
                  </a:r>
                </a:p>
              </p:txBody>
            </p:sp>
            <p:sp>
              <p:nvSpPr>
                <p:cNvPr id="4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024" y="2736"/>
                  <a:ext cx="425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altLang="de-DE" sz="1050"/>
                    <a:t>A: Cancel</a:t>
                  </a:r>
                </a:p>
              </p:txBody>
            </p:sp>
          </p:grpSp>
        </p:grpSp>
        <p:sp>
          <p:nvSpPr>
            <p:cNvPr id="22" name="Rectangle 43"/>
            <p:cNvSpPr>
              <a:spLocks noChangeArrowheads="1"/>
            </p:cNvSpPr>
            <p:nvPr/>
          </p:nvSpPr>
          <p:spPr bwMode="auto">
            <a:xfrm>
              <a:off x="3876" y="3871"/>
              <a:ext cx="139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125" b="1">
                  <a:solidFill>
                    <a:srgbClr val="133C8B"/>
                  </a:solidFill>
                </a:rPr>
                <a:t>(Winograd, Flores, 1988)</a:t>
              </a:r>
            </a:p>
          </p:txBody>
        </p:sp>
      </p:grpSp>
      <p:sp>
        <p:nvSpPr>
          <p:cNvPr id="68" name="Rectangle 45"/>
          <p:cNvSpPr txBox="1">
            <a:spLocks noChangeArrowheads="1"/>
          </p:cNvSpPr>
          <p:nvPr/>
        </p:nvSpPr>
        <p:spPr>
          <a:xfrm>
            <a:off x="1543051" y="1039799"/>
            <a:ext cx="5829300" cy="28575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sz="1200" b="1" smtClean="0"/>
              <a:t>State-transition diagram in a conversation network based on Searle (Nodes represent conversation states, edges represent speech acts)</a:t>
            </a:r>
            <a:endParaRPr lang="en-GB" alt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2978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4360" y="298088"/>
            <a:ext cx="7955280" cy="36287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Hidden arenas: </a:t>
            </a:r>
            <a:r>
              <a:rPr lang="en-US" dirty="0">
                <a:solidFill>
                  <a:schemeClr val="tx1"/>
                </a:solidFill>
              </a:rPr>
              <a:t>Modeling an </a:t>
            </a:r>
            <a:r>
              <a:rPr lang="en-US" dirty="0" err="1">
                <a:solidFill>
                  <a:schemeClr val="tx1"/>
                </a:solidFill>
              </a:rPr>
              <a:t>unanticipable</a:t>
            </a:r>
            <a:r>
              <a:rPr lang="en-US" dirty="0">
                <a:solidFill>
                  <a:schemeClr val="tx1"/>
                </a:solidFill>
              </a:rPr>
              <a:t> world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development of the Coordinator (1988) and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Suchman’s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fundamental criticis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>
          <a:xfrm>
            <a:off x="1485900" y="1142999"/>
            <a:ext cx="6229350" cy="310848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sz="1600" smtClean="0"/>
              <a:t>Suchman 1994: Do categories have politics? (Discussion: JCSCW 1995)</a:t>
            </a:r>
          </a:p>
          <a:p>
            <a:pPr lvl="1"/>
            <a:r>
              <a:rPr lang="en-GB" altLang="de-DE" sz="1200" smtClean="0"/>
              <a:t>SAT for system design implies control over organization members’ actions.</a:t>
            </a:r>
          </a:p>
          <a:p>
            <a:pPr lvl="1"/>
            <a:r>
              <a:rPr lang="en-GB" altLang="de-DE" sz="1200" smtClean="0"/>
              <a:t>Willingness to re-formulate actions in technical vocabulary?!</a:t>
            </a:r>
          </a:p>
          <a:p>
            <a:pPr lvl="1"/>
            <a:r>
              <a:rPr lang="en-GB" altLang="de-DE" sz="1200" smtClean="0"/>
              <a:t>Contest over how our relations to each other are ordered and by whom </a:t>
            </a:r>
          </a:p>
          <a:p>
            <a:pPr lvl="1"/>
            <a:r>
              <a:rPr lang="en-GB" altLang="de-DE" sz="1200" smtClean="0"/>
              <a:t>Coordinator successful because of practical adaptability, not because of theory driven coherence (Studies: Users ignore parts of the system if necessary)</a:t>
            </a:r>
          </a:p>
          <a:p>
            <a:pPr lvl="1"/>
            <a:r>
              <a:rPr lang="en-GB" altLang="de-DE" sz="1200" smtClean="0"/>
              <a:t>Conclusive claim: Coordinator shows that it is not a tool for collaborative action, but a tool for reproduction of an established social order</a:t>
            </a:r>
          </a:p>
          <a:p>
            <a:r>
              <a:rPr lang="en-GB" altLang="de-DE" sz="1600" smtClean="0"/>
              <a:t>Background also: Suchman 1987: Plans and Situated Action</a:t>
            </a:r>
          </a:p>
          <a:p>
            <a:pPr lvl="1"/>
            <a:r>
              <a:rPr lang="en-GB" altLang="de-DE" sz="1200" smtClean="0"/>
              <a:t>Establishes the perspective that plans are just patterns that are modified according to current situation before actions are performed.</a:t>
            </a:r>
            <a:endParaRPr lang="en-GB" altLang="de-DE" sz="1200" dirty="0"/>
          </a:p>
        </p:txBody>
      </p:sp>
    </p:spTree>
    <p:extLst>
      <p:ext uri="{BB962C8B-B14F-4D97-AF65-F5344CB8AC3E}">
        <p14:creationId xmlns:p14="http://schemas.microsoft.com/office/powerpoint/2010/main" val="17520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4360" y="298088"/>
            <a:ext cx="7955280" cy="36287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Hidden arenas: </a:t>
            </a:r>
            <a:r>
              <a:rPr lang="en-US" dirty="0" smtClean="0">
                <a:solidFill>
                  <a:schemeClr val="tx1"/>
                </a:solidFill>
              </a:rPr>
              <a:t>Engineering (production methods)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Computer Science?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57189" y="5905464"/>
            <a:ext cx="2696292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glow rad="101600">
              <a:schemeClr val="accent6">
                <a:alpha val="75000"/>
              </a:schemeClr>
            </a:glow>
            <a:softEdge rad="25400"/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ＭＳ Ｐゴシック" charset="0"/>
              </a:rPr>
              <a:t>Pleasantness</a:t>
            </a:r>
            <a:r>
              <a:rPr lang="de-DE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ＭＳ Ｐゴシック" charset="0"/>
              </a:rPr>
              <a:t> Problem</a:t>
            </a:r>
            <a:endParaRPr lang="de-DE" sz="2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ＭＳ Ｐゴシック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916663" y="5905464"/>
            <a:ext cx="2564538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ＭＳ Ｐゴシック" charset="0"/>
              </a:rPr>
              <a:t>Correctness Problem</a:t>
            </a:r>
            <a:endParaRPr lang="de-DE" sz="2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ＭＳ Ｐゴシック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708316" y="1059544"/>
            <a:ext cx="17272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 b="1" i="1" dirty="0">
                <a:latin typeface="Arial" charset="0"/>
              </a:rPr>
              <a:t>„Dijkstras </a:t>
            </a:r>
            <a:r>
              <a:rPr lang="de-DE" altLang="de-DE" sz="2000" b="1" i="1" dirty="0" smtClean="0">
                <a:latin typeface="Arial" charset="0"/>
              </a:rPr>
              <a:t>Firewall</a:t>
            </a:r>
            <a:r>
              <a:rPr lang="ja-JP" altLang="de-DE" sz="2000" b="1" i="1" dirty="0" smtClean="0">
                <a:latin typeface="Arial" charset="0"/>
              </a:rPr>
              <a:t>“</a:t>
            </a:r>
            <a:endParaRPr lang="en-US" altLang="de-DE" sz="2000" b="1" i="1" dirty="0">
              <a:latin typeface="Arial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73288" y="2812467"/>
            <a:ext cx="17595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/>
            <a:r>
              <a:rPr lang="de-DE" altLang="de-DE" sz="2000" dirty="0" err="1" smtClean="0">
                <a:latin typeface="Arial" charset="0"/>
              </a:rPr>
              <a:t>Application</a:t>
            </a:r>
            <a:r>
              <a:rPr lang="de-DE" altLang="de-DE" sz="2000" dirty="0" smtClean="0">
                <a:latin typeface="Arial" charset="0"/>
              </a:rPr>
              <a:t> </a:t>
            </a:r>
            <a:r>
              <a:rPr lang="de-DE" altLang="de-DE" sz="2000" dirty="0" err="1" smtClean="0">
                <a:latin typeface="Arial" charset="0"/>
              </a:rPr>
              <a:t>context</a:t>
            </a:r>
            <a:r>
              <a:rPr lang="de-DE" altLang="de-DE" sz="2000" dirty="0" smtClean="0">
                <a:latin typeface="Arial" charset="0"/>
              </a:rPr>
              <a:t> </a:t>
            </a:r>
            <a:r>
              <a:rPr lang="de-DE" altLang="de-DE" sz="2000" dirty="0" err="1" smtClean="0">
                <a:latin typeface="Arial" charset="0"/>
              </a:rPr>
              <a:t>and</a:t>
            </a:r>
            <a:r>
              <a:rPr lang="de-DE" altLang="de-DE" sz="2000" dirty="0" smtClean="0">
                <a:latin typeface="Arial" charset="0"/>
              </a:rPr>
              <a:t> </a:t>
            </a:r>
            <a:r>
              <a:rPr lang="de-DE" altLang="de-DE" sz="2000" dirty="0" err="1" smtClean="0">
                <a:latin typeface="Arial" charset="0"/>
              </a:rPr>
              <a:t>practices</a:t>
            </a:r>
            <a:r>
              <a:rPr lang="de-DE" altLang="de-DE" sz="2000" dirty="0">
                <a:latin typeface="Arial" charset="0"/>
              </a:rPr>
              <a:t/>
            </a:r>
            <a:br>
              <a:rPr lang="de-DE" altLang="de-DE" sz="2000" dirty="0">
                <a:latin typeface="Arial" charset="0"/>
              </a:rPr>
            </a:br>
            <a:endParaRPr lang="de-DE" altLang="de-DE" u="sng" dirty="0">
              <a:latin typeface="Arial" charset="0"/>
            </a:endParaRPr>
          </a:p>
        </p:txBody>
      </p:sp>
      <p:grpSp>
        <p:nvGrpSpPr>
          <p:cNvPr id="11" name="Gruppierung 10"/>
          <p:cNvGrpSpPr>
            <a:grpSpLocks/>
          </p:cNvGrpSpPr>
          <p:nvPr/>
        </p:nvGrpSpPr>
        <p:grpSpPr bwMode="auto">
          <a:xfrm>
            <a:off x="5700360" y="1727777"/>
            <a:ext cx="3393036" cy="2743670"/>
            <a:chOff x="5396375" y="1844824"/>
            <a:chExt cx="3715734" cy="3032053"/>
          </a:xfrm>
        </p:grpSpPr>
        <p:sp>
          <p:nvSpPr>
            <p:cNvPr id="12" name="Alternativer Prozess 11"/>
            <p:cNvSpPr>
              <a:spLocks noChangeArrowheads="1"/>
            </p:cNvSpPr>
            <p:nvPr/>
          </p:nvSpPr>
          <p:spPr bwMode="auto">
            <a:xfrm>
              <a:off x="5396375" y="1844824"/>
              <a:ext cx="3715734" cy="3032053"/>
            </a:xfrm>
            <a:prstGeom prst="flowChartAlternateProcess">
              <a:avLst/>
            </a:prstGeom>
            <a:gradFill rotWithShape="1">
              <a:gsLst>
                <a:gs pos="0">
                  <a:srgbClr val="FCD5B5"/>
                </a:gs>
                <a:gs pos="100000">
                  <a:srgbClr val="E46C0A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de-DE" sz="2400" b="1" dirty="0" smtClean="0">
                  <a:solidFill>
                    <a:schemeClr val="lt1"/>
                  </a:solidFill>
                  <a:latin typeface="+mn-lt"/>
                  <a:ea typeface="+mn-ea"/>
                </a:rPr>
                <a:t>Computer </a:t>
              </a:r>
              <a:r>
                <a:rPr lang="de-DE" sz="2400" b="1" dirty="0" err="1" smtClean="0">
                  <a:solidFill>
                    <a:schemeClr val="lt1"/>
                  </a:solidFill>
                  <a:latin typeface="+mn-lt"/>
                  <a:ea typeface="+mn-ea"/>
                </a:rPr>
                <a:t>Failure</a:t>
              </a:r>
              <a:endParaRPr lang="de-DE" sz="2400" b="1" dirty="0">
                <a:solidFill>
                  <a:schemeClr val="lt1"/>
                </a:solidFill>
                <a:latin typeface="+mn-lt"/>
                <a:ea typeface="+mn-ea"/>
              </a:endParaRPr>
            </a:p>
            <a:p>
              <a:pPr>
                <a:defRPr/>
              </a:pPr>
              <a:endParaRPr lang="de-DE" sz="2400" b="1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Vordefinierter Prozess 12"/>
            <p:cNvSpPr>
              <a:spLocks noChangeArrowheads="1"/>
            </p:cNvSpPr>
            <p:nvPr/>
          </p:nvSpPr>
          <p:spPr bwMode="auto">
            <a:xfrm>
              <a:off x="6127970" y="2789365"/>
              <a:ext cx="2746691" cy="1782720"/>
            </a:xfrm>
            <a:prstGeom prst="flowChartPredefinedProcess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de-DE" sz="1400" dirty="0" err="1">
                  <a:solidFill>
                    <a:schemeClr val="lt1"/>
                  </a:solidFill>
                  <a:latin typeface="+mn-lt"/>
                  <a:ea typeface="+mn-ea"/>
                </a:rPr>
                <a:t>TWacholder</a:t>
              </a:r>
              <a:r>
                <a:rPr lang="de-DE" sz="1400" dirty="0">
                  <a:solidFill>
                    <a:schemeClr val="lt1"/>
                  </a:solidFill>
                  <a:latin typeface="+mn-lt"/>
                  <a:ea typeface="+mn-ea"/>
                </a:rPr>
                <a:t> = CLASS(</a:t>
              </a:r>
              <a:r>
                <a:rPr lang="de-DE" sz="1400" dirty="0" err="1">
                  <a:solidFill>
                    <a:schemeClr val="lt1"/>
                  </a:solidFill>
                  <a:latin typeface="+mn-lt"/>
                  <a:ea typeface="+mn-ea"/>
                </a:rPr>
                <a:t>TTree</a:t>
              </a:r>
              <a:r>
                <a:rPr lang="de-DE" sz="1400" dirty="0">
                  <a:solidFill>
                    <a:schemeClr val="lt1"/>
                  </a:solidFill>
                  <a:latin typeface="+mn-lt"/>
                  <a:ea typeface="+mn-ea"/>
                </a:rPr>
                <a:t>) </a:t>
              </a:r>
            </a:p>
            <a:p>
              <a:pPr>
                <a:defRPr/>
              </a:pPr>
              <a:r>
                <a:rPr lang="de-DE" sz="1400" dirty="0">
                  <a:solidFill>
                    <a:schemeClr val="lt1"/>
                  </a:solidFill>
                  <a:latin typeface="+mn-lt"/>
                  <a:ea typeface="+mn-ea"/>
                </a:rPr>
                <a:t> PRIVATE</a:t>
              </a:r>
            </a:p>
            <a:p>
              <a:pPr>
                <a:defRPr/>
              </a:pPr>
              <a:r>
                <a:rPr lang="de-DE" sz="1400" dirty="0">
                  <a:solidFill>
                    <a:schemeClr val="lt1"/>
                  </a:solidFill>
                  <a:latin typeface="+mn-lt"/>
                  <a:ea typeface="+mn-ea"/>
                </a:rPr>
                <a:t>    COLOR : </a:t>
              </a:r>
              <a:r>
                <a:rPr lang="de-DE" sz="1400" dirty="0" err="1">
                  <a:solidFill>
                    <a:schemeClr val="lt1"/>
                  </a:solidFill>
                  <a:latin typeface="+mn-lt"/>
                  <a:ea typeface="+mn-ea"/>
                </a:rPr>
                <a:t>Tcolor</a:t>
              </a:r>
              <a:r>
                <a:rPr lang="de-DE" sz="1400" dirty="0">
                  <a:solidFill>
                    <a:schemeClr val="lt1"/>
                  </a:solidFill>
                  <a:latin typeface="+mn-lt"/>
                  <a:ea typeface="+mn-ea"/>
                </a:rPr>
                <a:t>;</a:t>
              </a:r>
            </a:p>
            <a:p>
              <a:pPr>
                <a:defRPr/>
              </a:pPr>
              <a:r>
                <a:rPr lang="de-DE" sz="1400" dirty="0">
                  <a:solidFill>
                    <a:schemeClr val="lt1"/>
                  </a:solidFill>
                  <a:latin typeface="+mn-lt"/>
                  <a:ea typeface="+mn-ea"/>
                </a:rPr>
                <a:t>    Height : integer;</a:t>
              </a:r>
            </a:p>
            <a:p>
              <a:pPr>
                <a:defRPr/>
              </a:pPr>
              <a:r>
                <a:rPr lang="de-DE" sz="1400" dirty="0">
                  <a:solidFill>
                    <a:schemeClr val="lt1"/>
                  </a:solidFill>
                  <a:latin typeface="+mn-lt"/>
                  <a:ea typeface="+mn-ea"/>
                </a:rPr>
                <a:t>    Width : integer;...</a:t>
              </a:r>
            </a:p>
            <a:p>
              <a:pPr>
                <a:defRPr/>
              </a:pPr>
              <a:r>
                <a:rPr lang="de-DE" sz="1400" dirty="0">
                  <a:solidFill>
                    <a:schemeClr val="lt1"/>
                  </a:solidFill>
                  <a:latin typeface="+mn-lt"/>
                  <a:ea typeface="+mn-ea"/>
                </a:rPr>
                <a:t> END;</a:t>
              </a:r>
            </a:p>
            <a:p>
              <a:pPr>
                <a:defRPr/>
              </a:pPr>
              <a:endParaRPr lang="de-DE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4" name="Bild 6" descr="stk1991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3" y="1438107"/>
            <a:ext cx="1172033" cy="9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7" descr="skd188822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0" y="4142337"/>
            <a:ext cx="1237959" cy="93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8" descr="stk20047boj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43" y="1879099"/>
            <a:ext cx="757427" cy="84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9" descr="BU00526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47" y="3160713"/>
            <a:ext cx="1141268" cy="13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43" y="1833380"/>
            <a:ext cx="839469" cy="418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feil nach rechts 18"/>
          <p:cNvSpPr>
            <a:spLocks noChangeArrowheads="1"/>
          </p:cNvSpPr>
          <p:nvPr/>
        </p:nvSpPr>
        <p:spPr bwMode="auto">
          <a:xfrm>
            <a:off x="3768733" y="2633814"/>
            <a:ext cx="1595430" cy="650724"/>
          </a:xfrm>
          <a:prstGeom prst="right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Pfeil nach rechts 19"/>
          <p:cNvSpPr>
            <a:spLocks noChangeArrowheads="1"/>
          </p:cNvSpPr>
          <p:nvPr/>
        </p:nvSpPr>
        <p:spPr bwMode="auto">
          <a:xfrm flipH="1">
            <a:off x="3697295" y="3497565"/>
            <a:ext cx="1595429" cy="652160"/>
          </a:xfrm>
          <a:prstGeom prst="rightArrow">
            <a:avLst>
              <a:gd name="adj1" fmla="val 50000"/>
              <a:gd name="adj2" fmla="val 4999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295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4360" y="298088"/>
            <a:ext cx="7955280" cy="36287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Hidden arenas: </a:t>
            </a:r>
            <a:r>
              <a:rPr lang="en-US" dirty="0" smtClean="0">
                <a:solidFill>
                  <a:schemeClr val="tx1"/>
                </a:solidFill>
              </a:rPr>
              <a:t>Engineering (production methods)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Dijkstra on software management (pragmatism of programming) vs.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oftware design (art of programming)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286000" y="1279089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just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illustrating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serious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consequences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thus</a:t>
            </a:r>
            <a:r>
              <a:rPr lang="de-DE" dirty="0"/>
              <a:t> </a:t>
            </a:r>
            <a:r>
              <a:rPr lang="de-DE" dirty="0" err="1"/>
              <a:t>engendered</a:t>
            </a:r>
            <a:r>
              <a:rPr lang="de-DE" dirty="0"/>
              <a:t> </a:t>
            </a:r>
            <a:r>
              <a:rPr lang="de-DE" dirty="0" err="1"/>
              <a:t>confusion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.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revealed</a:t>
            </a:r>
            <a:r>
              <a:rPr lang="de-DE" dirty="0"/>
              <a:t> --in a </a:t>
            </a:r>
            <a:r>
              <a:rPr lang="de-DE" dirty="0" err="1"/>
              <a:t>parenthetical</a:t>
            </a:r>
            <a:r>
              <a:rPr lang="de-DE" dirty="0"/>
              <a:t> </a:t>
            </a:r>
            <a:r>
              <a:rPr lang="de-DE" dirty="0" err="1"/>
              <a:t>remark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-- an </a:t>
            </a:r>
            <a:r>
              <a:rPr lang="de-DE" dirty="0" err="1"/>
              <a:t>unchallenged</a:t>
            </a:r>
            <a:r>
              <a:rPr lang="de-DE" dirty="0"/>
              <a:t> </a:t>
            </a:r>
            <a:r>
              <a:rPr lang="de-DE" dirty="0" err="1"/>
              <a:t>tacit</a:t>
            </a:r>
            <a:r>
              <a:rPr lang="de-DE" dirty="0"/>
              <a:t> </a:t>
            </a:r>
            <a:r>
              <a:rPr lang="de-DE" dirty="0" err="1"/>
              <a:t>assumption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referring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"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tradeoff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". </a:t>
            </a:r>
            <a:r>
              <a:rPr lang="de-DE" dirty="0" err="1"/>
              <a:t>Now</a:t>
            </a:r>
            <a:r>
              <a:rPr lang="de-DE" dirty="0"/>
              <a:t> in all </a:t>
            </a:r>
            <a:r>
              <a:rPr lang="de-DE" dirty="0" err="1"/>
              <a:t>sorts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mechnical</a:t>
            </a:r>
            <a:r>
              <a:rPr lang="de-DE" dirty="0"/>
              <a:t> </a:t>
            </a:r>
            <a:r>
              <a:rPr lang="de-DE" dirty="0" err="1"/>
              <a:t>engineering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sense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"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tradeoff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", in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absolute </a:t>
            </a:r>
            <a:r>
              <a:rPr lang="de-DE" dirty="0" err="1"/>
              <a:t>nonsense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poor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contributor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soaring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. </a:t>
            </a:r>
            <a:r>
              <a:rPr lang="de-DE" i="1" dirty="0" err="1"/>
              <a:t>What</a:t>
            </a:r>
            <a:r>
              <a:rPr lang="de-DE" i="1" dirty="0"/>
              <a:t> </a:t>
            </a:r>
            <a:r>
              <a:rPr lang="de-DE" i="1" dirty="0" err="1"/>
              <a:t>can</a:t>
            </a:r>
            <a:r>
              <a:rPr lang="de-DE" i="1" dirty="0"/>
              <a:t> </a:t>
            </a:r>
            <a:r>
              <a:rPr lang="de-DE" i="1" dirty="0" err="1"/>
              <a:t>you</a:t>
            </a:r>
            <a:r>
              <a:rPr lang="de-DE" i="1" dirty="0"/>
              <a:t> </a:t>
            </a:r>
            <a:r>
              <a:rPr lang="de-DE" i="1" dirty="0" err="1"/>
              <a:t>expect</a:t>
            </a:r>
            <a:r>
              <a:rPr lang="de-DE" i="1" dirty="0"/>
              <a:t> </a:t>
            </a:r>
            <a:r>
              <a:rPr lang="de-DE" i="1" dirty="0" err="1"/>
              <a:t>from</a:t>
            </a:r>
            <a:r>
              <a:rPr lang="de-DE" i="1" dirty="0"/>
              <a:t> a </a:t>
            </a:r>
            <a:r>
              <a:rPr lang="de-DE" i="1" dirty="0" err="1"/>
              <a:t>planning</a:t>
            </a:r>
            <a:r>
              <a:rPr lang="de-DE" i="1" dirty="0"/>
              <a:t> </a:t>
            </a:r>
            <a:r>
              <a:rPr lang="de-DE" i="1" dirty="0" err="1"/>
              <a:t>document</a:t>
            </a:r>
            <a:r>
              <a:rPr lang="de-DE" i="1" dirty="0"/>
              <a:t> </a:t>
            </a:r>
            <a:r>
              <a:rPr lang="de-DE" i="1" dirty="0" err="1"/>
              <a:t>that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(</a:t>
            </a:r>
            <a:r>
              <a:rPr lang="de-DE" i="1" dirty="0" err="1"/>
              <a:t>implicitly</a:t>
            </a:r>
            <a:r>
              <a:rPr lang="de-DE" i="1" dirty="0"/>
              <a:t>) </a:t>
            </a:r>
            <a:r>
              <a:rPr lang="de-DE" i="1" dirty="0" err="1"/>
              <a:t>based</a:t>
            </a:r>
            <a:r>
              <a:rPr lang="de-DE" i="1" dirty="0"/>
              <a:t> on such </a:t>
            </a:r>
            <a:r>
              <a:rPr lang="de-DE" i="1" dirty="0" err="1"/>
              <a:t>profound</a:t>
            </a:r>
            <a:r>
              <a:rPr lang="de-DE" i="1" dirty="0"/>
              <a:t> </a:t>
            </a:r>
            <a:r>
              <a:rPr lang="de-DE" i="1" dirty="0" err="1"/>
              <a:t>misunderstanding</a:t>
            </a:r>
            <a:r>
              <a:rPr lang="de-DE" i="1" dirty="0" smtClean="0"/>
              <a:t>?</a:t>
            </a:r>
            <a:r>
              <a:rPr lang="de-DE" dirty="0" smtClean="0"/>
              <a:t> (E.W. Dijkstra, </a:t>
            </a:r>
            <a:r>
              <a:rPr lang="de-DE" dirty="0"/>
              <a:t>in </a:t>
            </a:r>
            <a:r>
              <a:rPr lang="de-DE" dirty="0" smtClean="0"/>
              <a:t>‚The </a:t>
            </a:r>
            <a:r>
              <a:rPr lang="de-DE" dirty="0" err="1"/>
              <a:t>pragmatic</a:t>
            </a:r>
            <a:r>
              <a:rPr lang="de-DE" dirty="0"/>
              <a:t> </a:t>
            </a:r>
            <a:r>
              <a:rPr lang="de-DE" dirty="0" err="1"/>
              <a:t>engineer</a:t>
            </a:r>
            <a:r>
              <a:rPr lang="de-DE" dirty="0"/>
              <a:t> versus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 smtClean="0"/>
              <a:t>designer</a:t>
            </a:r>
            <a:r>
              <a:rPr lang="de-DE" dirty="0" smtClean="0"/>
              <a:t>‘, November 1978</a:t>
            </a:r>
            <a:r>
              <a:rPr lang="de-DE" dirty="0"/>
              <a:t>, </a:t>
            </a:r>
            <a:r>
              <a:rPr lang="de-DE" sz="700" dirty="0" err="1" smtClean="0"/>
              <a:t>retrieved</a:t>
            </a:r>
            <a:r>
              <a:rPr lang="de-DE" sz="700" dirty="0" smtClean="0"/>
              <a:t> </a:t>
            </a:r>
            <a:r>
              <a:rPr lang="de-DE" sz="700" dirty="0" err="1" smtClean="0"/>
              <a:t>from</a:t>
            </a:r>
            <a:r>
              <a:rPr lang="de-DE" sz="700" dirty="0" smtClean="0"/>
              <a:t> https</a:t>
            </a:r>
            <a:r>
              <a:rPr lang="de-DE" sz="700" dirty="0"/>
              <a:t>://</a:t>
            </a:r>
            <a:r>
              <a:rPr lang="de-DE" sz="700" dirty="0" err="1"/>
              <a:t>www.cs.utexas.edu</a:t>
            </a:r>
            <a:r>
              <a:rPr lang="de-DE" sz="700" dirty="0"/>
              <a:t>/</a:t>
            </a:r>
            <a:r>
              <a:rPr lang="de-DE" sz="700" dirty="0" err="1"/>
              <a:t>users</a:t>
            </a:r>
            <a:r>
              <a:rPr lang="de-DE" sz="700" dirty="0"/>
              <a:t>/EWD/</a:t>
            </a:r>
            <a:r>
              <a:rPr lang="de-DE" sz="700" dirty="0" err="1"/>
              <a:t>transcriptions</a:t>
            </a:r>
            <a:r>
              <a:rPr lang="de-DE" sz="700" dirty="0"/>
              <a:t>/EWD06xx/EWD690.html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28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accent1"/>
                </a:solidFill>
              </a:rPr>
              <a:t>iSchool</a:t>
            </a:r>
            <a:r>
              <a:rPr lang="de-DE" dirty="0" smtClean="0">
                <a:solidFill>
                  <a:schemeClr val="accent1"/>
                </a:solidFill>
              </a:rPr>
              <a:t> Siegen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computing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4360" y="2203883"/>
            <a:ext cx="74749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Q1: The </a:t>
            </a:r>
            <a:r>
              <a:rPr lang="de-DE" sz="1400" dirty="0" err="1">
                <a:solidFill>
                  <a:prstClr val="black"/>
                </a:solidFill>
              </a:rPr>
              <a:t>iSchool</a:t>
            </a:r>
            <a:r>
              <a:rPr lang="de-DE" sz="1400" dirty="0">
                <a:solidFill>
                  <a:prstClr val="black"/>
                </a:solidFill>
              </a:rPr>
              <a:t> Siegen </a:t>
            </a:r>
            <a:r>
              <a:rPr lang="de-DE" sz="1400" dirty="0" err="1">
                <a:solidFill>
                  <a:prstClr val="black"/>
                </a:solidFill>
              </a:rPr>
              <a:t>has</a:t>
            </a:r>
            <a:r>
              <a:rPr lang="de-DE" sz="1400" dirty="0">
                <a:solidFill>
                  <a:prstClr val="black"/>
                </a:solidFill>
              </a:rPr>
              <a:t> a </a:t>
            </a:r>
            <a:r>
              <a:rPr lang="de-DE" sz="1400" dirty="0" err="1">
                <a:solidFill>
                  <a:prstClr val="black"/>
                </a:solidFill>
              </a:rPr>
              <a:t>unique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constellation</a:t>
            </a:r>
            <a:r>
              <a:rPr lang="de-DE" sz="1400" dirty="0">
                <a:solidFill>
                  <a:prstClr val="black"/>
                </a:solidFill>
              </a:rPr>
              <a:t> not </a:t>
            </a:r>
            <a:r>
              <a:rPr lang="de-DE" sz="1400" dirty="0" err="1">
                <a:solidFill>
                  <a:prstClr val="black"/>
                </a:solidFill>
              </a:rPr>
              <a:t>only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because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these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discipline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aim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to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connect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their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research</a:t>
            </a:r>
            <a:r>
              <a:rPr lang="de-DE" sz="1400" dirty="0">
                <a:solidFill>
                  <a:prstClr val="black"/>
                </a:solidFill>
              </a:rPr>
              <a:t>, but also </a:t>
            </a:r>
            <a:r>
              <a:rPr lang="de-DE" sz="1400" dirty="0" err="1">
                <a:solidFill>
                  <a:prstClr val="black"/>
                </a:solidFill>
              </a:rPr>
              <a:t>by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its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epistemological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position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of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b="1" dirty="0" err="1">
                <a:solidFill>
                  <a:prstClr val="black"/>
                </a:solidFill>
              </a:rPr>
              <a:t>grounding</a:t>
            </a:r>
            <a:r>
              <a:rPr lang="de-DE" sz="1400" b="1" dirty="0">
                <a:solidFill>
                  <a:prstClr val="black"/>
                </a:solidFill>
              </a:rPr>
              <a:t> </a:t>
            </a:r>
            <a:r>
              <a:rPr lang="de-DE" sz="1400" b="1" dirty="0" err="1">
                <a:solidFill>
                  <a:prstClr val="black"/>
                </a:solidFill>
              </a:rPr>
              <a:t>research</a:t>
            </a:r>
            <a:r>
              <a:rPr lang="de-DE" sz="1400" b="1" dirty="0">
                <a:solidFill>
                  <a:prstClr val="black"/>
                </a:solidFill>
              </a:rPr>
              <a:t> in </a:t>
            </a:r>
            <a:r>
              <a:rPr lang="de-DE" sz="1400" b="1" dirty="0" err="1">
                <a:solidFill>
                  <a:prstClr val="black"/>
                </a:solidFill>
              </a:rPr>
              <a:t>practices</a:t>
            </a:r>
            <a:r>
              <a:rPr lang="de-DE" sz="1400" b="1" dirty="0">
                <a:solidFill>
                  <a:prstClr val="black"/>
                </a:solidFill>
              </a:rPr>
              <a:t> </a:t>
            </a:r>
            <a:r>
              <a:rPr lang="de-DE" sz="1400" dirty="0">
                <a:solidFill>
                  <a:prstClr val="black"/>
                </a:solidFill>
              </a:rPr>
              <a:t>in </a:t>
            </a:r>
            <a:r>
              <a:rPr lang="de-DE" sz="1400" dirty="0" err="1">
                <a:solidFill>
                  <a:prstClr val="black"/>
                </a:solidFill>
              </a:rPr>
              <a:t>analytical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as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well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as</a:t>
            </a:r>
            <a:r>
              <a:rPr lang="de-DE" sz="1400" dirty="0">
                <a:solidFill>
                  <a:prstClr val="black"/>
                </a:solidFill>
              </a:rPr>
              <a:t> design-</a:t>
            </a:r>
            <a:r>
              <a:rPr lang="de-DE" sz="1400" dirty="0" err="1">
                <a:solidFill>
                  <a:prstClr val="black"/>
                </a:solidFill>
              </a:rPr>
              <a:t>oriented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work</a:t>
            </a:r>
            <a:r>
              <a:rPr lang="de-DE" sz="1400" dirty="0">
                <a:solidFill>
                  <a:prstClr val="black"/>
                </a:solidFill>
              </a:rPr>
              <a:t>. </a:t>
            </a:r>
            <a:r>
              <a:rPr lang="de-DE" sz="1400" dirty="0" err="1">
                <a:solidFill>
                  <a:prstClr val="black"/>
                </a:solidFill>
              </a:rPr>
              <a:t>Neither</a:t>
            </a:r>
            <a:r>
              <a:rPr lang="de-DE" sz="1400" dirty="0">
                <a:solidFill>
                  <a:prstClr val="black"/>
                </a:solidFill>
              </a:rPr>
              <a:t> in Computer Science/Information Systems </a:t>
            </a:r>
            <a:r>
              <a:rPr lang="de-DE" sz="1400" dirty="0" err="1">
                <a:solidFill>
                  <a:prstClr val="black"/>
                </a:solidFill>
              </a:rPr>
              <a:t>nor</a:t>
            </a:r>
            <a:r>
              <a:rPr lang="de-DE" sz="1400" dirty="0">
                <a:solidFill>
                  <a:prstClr val="black"/>
                </a:solidFill>
              </a:rPr>
              <a:t> in </a:t>
            </a:r>
            <a:r>
              <a:rPr lang="de-DE" sz="1400" dirty="0" err="1">
                <a:solidFill>
                  <a:prstClr val="black"/>
                </a:solidFill>
              </a:rPr>
              <a:t>the</a:t>
            </a:r>
            <a:r>
              <a:rPr lang="de-DE" sz="1400" dirty="0">
                <a:solidFill>
                  <a:prstClr val="black"/>
                </a:solidFill>
              </a:rPr>
              <a:t> Media Studies </a:t>
            </a:r>
            <a:r>
              <a:rPr lang="de-DE" sz="1400" dirty="0" err="1">
                <a:solidFill>
                  <a:prstClr val="black"/>
                </a:solidFill>
              </a:rPr>
              <a:t>this</a:t>
            </a:r>
            <a:r>
              <a:rPr lang="de-DE" sz="1400" dirty="0">
                <a:solidFill>
                  <a:prstClr val="black"/>
                </a:solidFill>
              </a:rPr>
              <a:t> was a </a:t>
            </a:r>
            <a:r>
              <a:rPr lang="de-DE" sz="1400" dirty="0" err="1">
                <a:solidFill>
                  <a:prstClr val="black"/>
                </a:solidFill>
              </a:rPr>
              <a:t>mainstream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position</a:t>
            </a:r>
            <a:r>
              <a:rPr lang="de-DE" sz="1400" dirty="0">
                <a:solidFill>
                  <a:prstClr val="black"/>
                </a:solidFill>
              </a:rPr>
              <a:t>. </a:t>
            </a:r>
            <a:r>
              <a:rPr lang="de-DE" sz="1400" dirty="0" err="1">
                <a:solidFill>
                  <a:prstClr val="black"/>
                </a:solidFill>
              </a:rPr>
              <a:t>There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is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already</a:t>
            </a:r>
            <a:r>
              <a:rPr lang="de-DE" sz="1400" dirty="0">
                <a:solidFill>
                  <a:prstClr val="black"/>
                </a:solidFill>
              </a:rPr>
              <a:t> a </a:t>
            </a:r>
            <a:r>
              <a:rPr lang="de-DE" sz="1400" dirty="0" err="1">
                <a:solidFill>
                  <a:prstClr val="black"/>
                </a:solidFill>
              </a:rPr>
              <a:t>lively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dialogue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between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these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disciplines</a:t>
            </a:r>
            <a:r>
              <a:rPr lang="de-DE" sz="1400" dirty="0">
                <a:solidFill>
                  <a:prstClr val="black"/>
                </a:solidFill>
              </a:rPr>
              <a:t>, </a:t>
            </a:r>
            <a:r>
              <a:rPr lang="de-DE" sz="1400" dirty="0" err="1">
                <a:solidFill>
                  <a:prstClr val="black"/>
                </a:solidFill>
              </a:rPr>
              <a:t>and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b="1" dirty="0" err="1">
                <a:solidFill>
                  <a:prstClr val="black"/>
                </a:solidFill>
              </a:rPr>
              <a:t>part</a:t>
            </a:r>
            <a:r>
              <a:rPr lang="de-DE" sz="1400" b="1" dirty="0">
                <a:solidFill>
                  <a:prstClr val="black"/>
                </a:solidFill>
              </a:rPr>
              <a:t> </a:t>
            </a:r>
            <a:r>
              <a:rPr lang="de-DE" sz="1400" b="1" dirty="0" err="1">
                <a:solidFill>
                  <a:prstClr val="black"/>
                </a:solidFill>
              </a:rPr>
              <a:t>of</a:t>
            </a:r>
            <a:r>
              <a:rPr lang="de-DE" sz="1400" b="1" dirty="0">
                <a:solidFill>
                  <a:prstClr val="black"/>
                </a:solidFill>
              </a:rPr>
              <a:t> </a:t>
            </a:r>
            <a:r>
              <a:rPr lang="de-DE" sz="1400" b="1" dirty="0" err="1">
                <a:solidFill>
                  <a:prstClr val="black"/>
                </a:solidFill>
              </a:rPr>
              <a:t>the</a:t>
            </a:r>
            <a:r>
              <a:rPr lang="de-DE" sz="1400" b="1" dirty="0">
                <a:solidFill>
                  <a:prstClr val="black"/>
                </a:solidFill>
              </a:rPr>
              <a:t> </a:t>
            </a:r>
            <a:r>
              <a:rPr lang="de-DE" sz="1400" b="1" dirty="0" err="1">
                <a:solidFill>
                  <a:prstClr val="black"/>
                </a:solidFill>
              </a:rPr>
              <a:t>discourse</a:t>
            </a:r>
            <a:r>
              <a:rPr lang="de-DE" sz="1400" b="1" dirty="0">
                <a:solidFill>
                  <a:prstClr val="black"/>
                </a:solidFill>
              </a:rPr>
              <a:t> </a:t>
            </a:r>
            <a:r>
              <a:rPr lang="de-DE" sz="1400" b="1" dirty="0" err="1">
                <a:solidFill>
                  <a:prstClr val="black"/>
                </a:solidFill>
              </a:rPr>
              <a:t>is</a:t>
            </a:r>
            <a:r>
              <a:rPr lang="de-DE" sz="1400" b="1" dirty="0">
                <a:solidFill>
                  <a:prstClr val="black"/>
                </a:solidFill>
              </a:rPr>
              <a:t> </a:t>
            </a:r>
            <a:r>
              <a:rPr lang="de-DE" sz="1400" b="1" dirty="0" err="1">
                <a:solidFill>
                  <a:prstClr val="black"/>
                </a:solidFill>
              </a:rPr>
              <a:t>looking</a:t>
            </a:r>
            <a:r>
              <a:rPr lang="de-DE" sz="1400" b="1" dirty="0">
                <a:solidFill>
                  <a:prstClr val="black"/>
                </a:solidFill>
              </a:rPr>
              <a:t> back at </a:t>
            </a:r>
            <a:r>
              <a:rPr lang="de-DE" sz="1400" b="1" dirty="0" err="1">
                <a:solidFill>
                  <a:prstClr val="black"/>
                </a:solidFill>
              </a:rPr>
              <a:t>failures</a:t>
            </a:r>
            <a:r>
              <a:rPr lang="de-DE" sz="1400" b="1" dirty="0">
                <a:solidFill>
                  <a:prstClr val="black"/>
                </a:solidFill>
              </a:rPr>
              <a:t> </a:t>
            </a:r>
            <a:r>
              <a:rPr lang="de-DE" sz="1400" b="1" dirty="0" err="1">
                <a:solidFill>
                  <a:prstClr val="black"/>
                </a:solidFill>
              </a:rPr>
              <a:t>and</a:t>
            </a:r>
            <a:r>
              <a:rPr lang="de-DE" sz="1400" b="1" dirty="0">
                <a:solidFill>
                  <a:prstClr val="black"/>
                </a:solidFill>
              </a:rPr>
              <a:t> </a:t>
            </a:r>
            <a:r>
              <a:rPr lang="de-DE" sz="1400" b="1" dirty="0" err="1">
                <a:solidFill>
                  <a:prstClr val="black"/>
                </a:solidFill>
              </a:rPr>
              <a:t>missed</a:t>
            </a:r>
            <a:r>
              <a:rPr lang="de-DE" sz="1400" b="1" dirty="0">
                <a:solidFill>
                  <a:prstClr val="black"/>
                </a:solidFill>
              </a:rPr>
              <a:t> </a:t>
            </a:r>
            <a:r>
              <a:rPr lang="de-DE" sz="1400" b="1" dirty="0" err="1">
                <a:solidFill>
                  <a:prstClr val="black"/>
                </a:solidFill>
              </a:rPr>
              <a:t>opportunities</a:t>
            </a:r>
            <a:r>
              <a:rPr lang="de-DE" sz="14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46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accent1"/>
                </a:solidFill>
              </a:rPr>
              <a:t>History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integrated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teaching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smtClean="0"/>
              <a:t>in CS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4360" y="2109616"/>
            <a:ext cx="747498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Q2</a:t>
            </a:r>
            <a:r>
              <a:rPr lang="de-DE" dirty="0"/>
              <a:t>: Work on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History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patters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successes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failures</a:t>
            </a:r>
            <a:r>
              <a:rPr lang="de-DE" dirty="0"/>
              <a:t>. </a:t>
            </a:r>
            <a:r>
              <a:rPr lang="de-DE" b="1" dirty="0"/>
              <a:t>CS </a:t>
            </a:r>
            <a:r>
              <a:rPr lang="de-DE" b="1" dirty="0" err="1"/>
              <a:t>is</a:t>
            </a:r>
            <a:r>
              <a:rPr lang="de-DE" b="1" dirty="0"/>
              <a:t> a </a:t>
            </a:r>
            <a:r>
              <a:rPr lang="de-DE" b="1" dirty="0" err="1"/>
              <a:t>discipline</a:t>
            </a:r>
            <a:r>
              <a:rPr lang="de-DE" b="1" dirty="0"/>
              <a:t> </a:t>
            </a:r>
            <a:r>
              <a:rPr lang="de-DE" b="1" dirty="0" err="1"/>
              <a:t>that</a:t>
            </a:r>
            <a:r>
              <a:rPr lang="de-DE" b="1" dirty="0"/>
              <a:t> </a:t>
            </a:r>
            <a:r>
              <a:rPr lang="de-DE" dirty="0" err="1"/>
              <a:t>had</a:t>
            </a:r>
            <a:r>
              <a:rPr lang="de-DE" dirty="0"/>
              <a:t> such a </a:t>
            </a:r>
            <a:r>
              <a:rPr lang="de-DE" dirty="0" err="1"/>
              <a:t>tremendous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in </a:t>
            </a:r>
            <a:r>
              <a:rPr lang="de-DE" dirty="0" err="1"/>
              <a:t>terms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societal</a:t>
            </a:r>
            <a:r>
              <a:rPr lang="de-DE" dirty="0"/>
              <a:t> </a:t>
            </a:r>
            <a:r>
              <a:rPr lang="de-DE" dirty="0" err="1"/>
              <a:t>acknowledgement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traditionally</a:t>
            </a:r>
            <a:r>
              <a:rPr lang="de-DE" dirty="0"/>
              <a:t> </a:t>
            </a:r>
            <a:r>
              <a:rPr lang="de-DE" b="1" dirty="0" err="1"/>
              <a:t>looks</a:t>
            </a:r>
            <a:r>
              <a:rPr lang="de-DE" b="1" dirty="0"/>
              <a:t> </a:t>
            </a:r>
            <a:r>
              <a:rPr lang="de-DE" b="1" dirty="0" err="1"/>
              <a:t>into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usually</a:t>
            </a:r>
            <a:r>
              <a:rPr lang="de-DE" b="1" dirty="0"/>
              <a:t> </a:t>
            </a:r>
            <a:r>
              <a:rPr lang="de-DE" b="1" dirty="0" err="1"/>
              <a:t>bright</a:t>
            </a:r>
            <a:r>
              <a:rPr lang="de-DE" b="1" dirty="0"/>
              <a:t> </a:t>
            </a:r>
            <a:r>
              <a:rPr lang="de-DE" b="1" dirty="0" err="1"/>
              <a:t>future</a:t>
            </a:r>
            <a:r>
              <a:rPr lang="de-DE" b="1" dirty="0"/>
              <a:t>, not </a:t>
            </a:r>
            <a:r>
              <a:rPr lang="de-DE" b="1" dirty="0" err="1"/>
              <a:t>into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potentially</a:t>
            </a:r>
            <a:r>
              <a:rPr lang="de-DE" b="1" dirty="0"/>
              <a:t> </a:t>
            </a:r>
            <a:r>
              <a:rPr lang="de-DE" b="1" dirty="0" err="1"/>
              <a:t>dark</a:t>
            </a:r>
            <a:r>
              <a:rPr lang="de-DE" b="1" dirty="0"/>
              <a:t> </a:t>
            </a:r>
            <a:r>
              <a:rPr lang="de-DE" b="1" dirty="0" err="1"/>
              <a:t>past</a:t>
            </a:r>
            <a:r>
              <a:rPr lang="de-DE" dirty="0"/>
              <a:t>. This </a:t>
            </a:r>
            <a:r>
              <a:rPr lang="de-DE" dirty="0" err="1"/>
              <a:t>attitude</a:t>
            </a:r>
            <a:r>
              <a:rPr lang="de-DE" dirty="0"/>
              <a:t> </a:t>
            </a:r>
            <a:r>
              <a:rPr lang="de-DE" dirty="0" err="1"/>
              <a:t>produces</a:t>
            </a:r>
            <a:r>
              <a:rPr lang="de-DE" dirty="0"/>
              <a:t> a </a:t>
            </a:r>
            <a:r>
              <a:rPr lang="de-DE" b="1" dirty="0" err="1"/>
              <a:t>tangible</a:t>
            </a:r>
            <a:r>
              <a:rPr lang="de-DE" b="1" dirty="0"/>
              <a:t> </a:t>
            </a:r>
            <a:r>
              <a:rPr lang="de-DE" b="1" dirty="0" err="1" smtClean="0"/>
              <a:t>methodological</a:t>
            </a:r>
            <a:r>
              <a:rPr lang="de-DE" b="1" dirty="0" smtClean="0"/>
              <a:t> </a:t>
            </a:r>
            <a:r>
              <a:rPr lang="de-DE" b="1" dirty="0" err="1" smtClean="0"/>
              <a:t>problem</a:t>
            </a:r>
            <a:r>
              <a:rPr lang="de-DE" b="1" dirty="0" smtClean="0"/>
              <a:t> </a:t>
            </a:r>
            <a:r>
              <a:rPr lang="de-DE" b="1" dirty="0" err="1" smtClean="0"/>
              <a:t>that</a:t>
            </a:r>
            <a:r>
              <a:rPr lang="de-DE" b="1" dirty="0" smtClean="0"/>
              <a:t> </a:t>
            </a:r>
            <a:r>
              <a:rPr lang="de-DE" b="1" dirty="0" err="1" smtClean="0"/>
              <a:t>could</a:t>
            </a:r>
            <a:r>
              <a:rPr lang="de-DE" b="1" dirty="0" smtClean="0"/>
              <a:t> </a:t>
            </a:r>
            <a:r>
              <a:rPr lang="de-DE" b="1" dirty="0" err="1" smtClean="0"/>
              <a:t>be</a:t>
            </a:r>
            <a:r>
              <a:rPr lang="de-DE" b="1" dirty="0" smtClean="0"/>
              <a:t> </a:t>
            </a:r>
            <a:r>
              <a:rPr lang="de-DE" b="1" dirty="0" err="1" smtClean="0"/>
              <a:t>more</a:t>
            </a:r>
            <a:r>
              <a:rPr lang="de-DE" b="1" dirty="0" smtClean="0"/>
              <a:t> </a:t>
            </a:r>
            <a:r>
              <a:rPr lang="de-DE" b="1" dirty="0" err="1" smtClean="0"/>
              <a:t>visible</a:t>
            </a:r>
            <a:r>
              <a:rPr lang="de-DE" b="1" dirty="0" smtClean="0"/>
              <a:t> </a:t>
            </a:r>
            <a:r>
              <a:rPr lang="de-DE" b="1" dirty="0" err="1" smtClean="0"/>
              <a:t>based</a:t>
            </a:r>
            <a:r>
              <a:rPr lang="de-DE" b="1" dirty="0" smtClean="0"/>
              <a:t> on </a:t>
            </a:r>
            <a:r>
              <a:rPr lang="de-DE" b="1" dirty="0" err="1" smtClean="0"/>
              <a:t>Historicians</a:t>
            </a:r>
            <a:r>
              <a:rPr lang="de-DE" b="1" dirty="0" smtClean="0"/>
              <a:t> </a:t>
            </a:r>
            <a:r>
              <a:rPr lang="de-DE" b="1" dirty="0" err="1" smtClean="0"/>
              <a:t>work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33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accent1"/>
                </a:solidFill>
              </a:rPr>
              <a:t>Specialists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we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need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smtClean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Technology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4360" y="1789105"/>
            <a:ext cx="7474984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Q3</a:t>
            </a:r>
            <a:r>
              <a:rPr lang="de-DE" dirty="0"/>
              <a:t>: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requires</a:t>
            </a:r>
            <a:r>
              <a:rPr lang="de-DE" dirty="0"/>
              <a:t> a </a:t>
            </a:r>
            <a:r>
              <a:rPr lang="de-DE" dirty="0" err="1"/>
              <a:t>unique</a:t>
            </a:r>
            <a:r>
              <a:rPr lang="de-DE" dirty="0"/>
              <a:t> </a:t>
            </a:r>
            <a:r>
              <a:rPr lang="de-DE" dirty="0" err="1"/>
              <a:t>skill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a </a:t>
            </a:r>
            <a:r>
              <a:rPr lang="de-DE" dirty="0" err="1"/>
              <a:t>wholistic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history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computing</a:t>
            </a:r>
            <a:r>
              <a:rPr lang="de-DE" dirty="0"/>
              <a:t>/IT. I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not </a:t>
            </a:r>
            <a:r>
              <a:rPr lang="de-DE" dirty="0" err="1"/>
              <a:t>trust</a:t>
            </a:r>
            <a:r>
              <a:rPr lang="de-DE" dirty="0"/>
              <a:t> </a:t>
            </a:r>
            <a:r>
              <a:rPr lang="de-DE" dirty="0" err="1"/>
              <a:t>specialists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not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b="1" dirty="0" err="1"/>
              <a:t>sound</a:t>
            </a:r>
            <a:r>
              <a:rPr lang="de-DE" b="1" dirty="0"/>
              <a:t> </a:t>
            </a:r>
            <a:r>
              <a:rPr lang="de-DE" b="1" dirty="0" err="1"/>
              <a:t>knowledge</a:t>
            </a:r>
            <a:r>
              <a:rPr lang="de-DE" b="1" dirty="0"/>
              <a:t> </a:t>
            </a:r>
            <a:r>
              <a:rPr lang="de-DE" dirty="0"/>
              <a:t>not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history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, but also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programming</a:t>
            </a:r>
            <a:r>
              <a:rPr lang="de-DE" b="1" dirty="0" smtClean="0"/>
              <a:t> </a:t>
            </a:r>
            <a:r>
              <a:rPr lang="de-DE" b="1" dirty="0" err="1"/>
              <a:t>itself</a:t>
            </a:r>
            <a:r>
              <a:rPr lang="de-DE" dirty="0"/>
              <a:t>,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specialized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inform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engineering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(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todays</a:t>
            </a:r>
            <a:r>
              <a:rPr lang="de-DE" dirty="0"/>
              <a:t> Cyber-</a:t>
            </a:r>
            <a:r>
              <a:rPr lang="de-DE" dirty="0" err="1"/>
              <a:t>Physical</a:t>
            </a:r>
            <a:r>
              <a:rPr lang="de-DE" dirty="0"/>
              <a:t> Systems).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material </a:t>
            </a:r>
            <a:r>
              <a:rPr lang="de-DE" dirty="0" err="1"/>
              <a:t>basis</a:t>
            </a:r>
            <a:r>
              <a:rPr lang="de-DE" dirty="0"/>
              <a:t> (</a:t>
            </a:r>
            <a:r>
              <a:rPr lang="de-DE" dirty="0" err="1"/>
              <a:t>hardware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developing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 on </a:t>
            </a:r>
            <a:r>
              <a:rPr lang="de-DE" dirty="0" err="1"/>
              <a:t>economies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societies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/>
              <a:t>not </a:t>
            </a:r>
            <a:r>
              <a:rPr lang="de-DE" dirty="0" err="1"/>
              <a:t>only</a:t>
            </a:r>
            <a:r>
              <a:rPr lang="de-DE" dirty="0"/>
              <a:t> a </a:t>
            </a:r>
            <a:r>
              <a:rPr lang="de-DE" dirty="0" err="1"/>
              <a:t>wide</a:t>
            </a:r>
            <a:r>
              <a:rPr lang="de-DE" dirty="0"/>
              <a:t> angle, but also at a </a:t>
            </a:r>
            <a:r>
              <a:rPr lang="de-DE" b="1" dirty="0" err="1"/>
              <a:t>depth</a:t>
            </a:r>
            <a:r>
              <a:rPr lang="de-DE" b="1" dirty="0"/>
              <a:t> </a:t>
            </a:r>
            <a:r>
              <a:rPr lang="de-DE" b="1" dirty="0" err="1"/>
              <a:t>that</a:t>
            </a:r>
            <a:r>
              <a:rPr lang="de-DE" b="1" dirty="0"/>
              <a:t> </a:t>
            </a:r>
            <a:r>
              <a:rPr lang="de-DE" b="1" dirty="0" err="1"/>
              <a:t>would</a:t>
            </a:r>
            <a:r>
              <a:rPr lang="de-DE" b="1" dirty="0"/>
              <a:t> </a:t>
            </a:r>
            <a:r>
              <a:rPr lang="de-DE" b="1" dirty="0" err="1"/>
              <a:t>help</a:t>
            </a:r>
            <a:r>
              <a:rPr lang="de-DE" b="1" dirty="0"/>
              <a:t> </a:t>
            </a:r>
            <a:r>
              <a:rPr lang="de-DE" b="1" dirty="0" err="1"/>
              <a:t>recognizes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fundamental </a:t>
            </a:r>
            <a:r>
              <a:rPr lang="de-DE" b="1" dirty="0" err="1"/>
              <a:t>problem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(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anticipate</a:t>
            </a:r>
            <a:r>
              <a:rPr lang="de-DE" b="1" dirty="0"/>
              <a:t> an </a:t>
            </a:r>
            <a:r>
              <a:rPr lang="de-DE" b="1" dirty="0" err="1"/>
              <a:t>unanticipable</a:t>
            </a:r>
            <a:r>
              <a:rPr lang="de-DE" b="1" dirty="0"/>
              <a:t> </a:t>
            </a:r>
            <a:r>
              <a:rPr lang="de-DE" b="1" dirty="0" err="1"/>
              <a:t>world</a:t>
            </a:r>
            <a:r>
              <a:rPr lang="de-DE" dirty="0"/>
              <a:t>)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accuracy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a </a:t>
            </a:r>
            <a:r>
              <a:rPr lang="de-DE" b="1" dirty="0" err="1"/>
              <a:t>generalized</a:t>
            </a:r>
            <a:r>
              <a:rPr lang="de-DE" b="1" dirty="0"/>
              <a:t> </a:t>
            </a:r>
            <a:r>
              <a:rPr lang="de-DE" dirty="0" err="1"/>
              <a:t>computational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a </a:t>
            </a:r>
            <a:r>
              <a:rPr lang="de-DE" dirty="0" err="1"/>
              <a:t>reliable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b="1" dirty="0"/>
              <a:t>in </a:t>
            </a:r>
            <a:r>
              <a:rPr lang="de-DE" b="1" dirty="0" err="1"/>
              <a:t>every</a:t>
            </a:r>
            <a:r>
              <a:rPr lang="de-DE" b="1" dirty="0"/>
              <a:t> </a:t>
            </a:r>
            <a:r>
              <a:rPr lang="de-DE" b="1" dirty="0" err="1"/>
              <a:t>specific</a:t>
            </a:r>
            <a:r>
              <a:rPr lang="de-DE" b="1" dirty="0"/>
              <a:t> </a:t>
            </a:r>
            <a:r>
              <a:rPr lang="de-DE" b="1" dirty="0" err="1"/>
              <a:t>practice</a:t>
            </a:r>
            <a:r>
              <a:rPr lang="de-DE" b="1" dirty="0"/>
              <a:t> </a:t>
            </a:r>
            <a:r>
              <a:rPr lang="de-DE" dirty="0" err="1"/>
              <a:t>situation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7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">
        <p:fade/>
      </p:transition>
    </mc:Choice>
    <mc:Fallback xmlns="">
      <p:transition advClick="0" advTm="1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141414"/>
      </a:dk1>
      <a:lt1>
        <a:sysClr val="window" lastClr="FFFFFF"/>
      </a:lt1>
      <a:dk2>
        <a:srgbClr val="4B5050"/>
      </a:dk2>
      <a:lt2>
        <a:srgbClr val="FAFAFA"/>
      </a:lt2>
      <a:accent1>
        <a:srgbClr val="F0821E"/>
      </a:accent1>
      <a:accent2>
        <a:srgbClr val="F4A156"/>
      </a:accent2>
      <a:accent3>
        <a:srgbClr val="F0821E"/>
      </a:accent3>
      <a:accent4>
        <a:srgbClr val="F4A156"/>
      </a:accent4>
      <a:accent5>
        <a:srgbClr val="F0821E"/>
      </a:accent5>
      <a:accent6>
        <a:srgbClr val="F4A156"/>
      </a:accent6>
      <a:hlink>
        <a:srgbClr val="9A4E0A"/>
      </a:hlink>
      <a:folHlink>
        <a:srgbClr val="7E4008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1AAB64F4E17743B9DE48BDC66F6343" ma:contentTypeVersion="0" ma:contentTypeDescription="Ein neues Dokument erstellen." ma:contentTypeScope="" ma:versionID="60dd4e99350abcc048c0b531ef57af4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83A854-AE08-4F8D-AEED-57624E896B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DC8DED-4A89-4318-9BD9-11366236598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047051-F820-4903-BB10-D9DD28998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832</Words>
  <Application>Microsoft Macintosh PowerPoint</Application>
  <PresentationFormat>Bildschirmpräsentation (16:9)</PresentationFormat>
  <Paragraphs>71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Lato</vt:lpstr>
      <vt:lpstr>Lato Light</vt:lpstr>
      <vt:lpstr>MS PGothic</vt:lpstr>
      <vt:lpstr>ＭＳ Ｐゴシック</vt:lpstr>
      <vt:lpstr>Roboto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Volkmar Pipek</cp:lastModifiedBy>
  <cp:revision>1365</cp:revision>
  <cp:lastPrinted>2015-12-15T10:59:36Z</cp:lastPrinted>
  <dcterms:created xsi:type="dcterms:W3CDTF">2015-08-12T15:50:34Z</dcterms:created>
  <dcterms:modified xsi:type="dcterms:W3CDTF">2016-06-10T15:30:44Z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0x010100061AAB64F4E17743B9DE48BDC66F6343</vt:lpwstr>
  </property>
</Properties>
</file>